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1" r:id="rId3"/>
    <p:sldId id="266" r:id="rId4"/>
    <p:sldId id="262" r:id="rId5"/>
    <p:sldId id="263" r:id="rId6"/>
    <p:sldId id="258" r:id="rId7"/>
    <p:sldId id="259" r:id="rId8"/>
    <p:sldId id="260" r:id="rId9"/>
    <p:sldId id="265" r:id="rId10"/>
    <p:sldId id="267" r:id="rId11"/>
    <p:sldId id="268" r:id="rId12"/>
    <p:sldId id="282" r:id="rId13"/>
    <p:sldId id="269" r:id="rId14"/>
    <p:sldId id="270" r:id="rId15"/>
    <p:sldId id="271" r:id="rId16"/>
    <p:sldId id="272" r:id="rId17"/>
    <p:sldId id="273" r:id="rId18"/>
    <p:sldId id="274" r:id="rId19"/>
    <p:sldId id="275" r:id="rId20"/>
    <p:sldId id="276" r:id="rId21"/>
    <p:sldId id="277" r:id="rId22"/>
    <p:sldId id="264" r:id="rId23"/>
    <p:sldId id="278" r:id="rId24"/>
    <p:sldId id="279" r:id="rId25"/>
    <p:sldId id="280" r:id="rId26"/>
    <p:sldId id="281" r:id="rId2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3625"/>
    <a:srgbClr val="4E6B36"/>
    <a:srgbClr val="4E1C53"/>
    <a:srgbClr val="323780"/>
    <a:srgbClr val="32386F"/>
    <a:srgbClr val="F5D961"/>
    <a:srgbClr val="DBD07B"/>
    <a:srgbClr val="C5B660"/>
    <a:srgbClr val="A7A6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783BFC-AE45-40C5-AF60-7203BB6C6EDA}" type="doc">
      <dgm:prSet loTypeId="urn:microsoft.com/office/officeart/2005/8/layout/default" loCatId="list" qsTypeId="urn:microsoft.com/office/officeart/2005/8/quickstyle/simple1" qsCatId="simple" csTypeId="urn:microsoft.com/office/officeart/2005/8/colors/accent6_2" csCatId="accent6"/>
      <dgm:spPr/>
      <dgm:t>
        <a:bodyPr/>
        <a:lstStyle/>
        <a:p>
          <a:endParaRPr lang="en-US"/>
        </a:p>
      </dgm:t>
    </dgm:pt>
    <dgm:pt modelId="{82C9B43A-5D12-4FDE-9184-A3CB2B148B72}">
      <dgm:prSet custT="1"/>
      <dgm:spPr/>
      <dgm:t>
        <a:bodyPr/>
        <a:lstStyle/>
        <a:p>
          <a:r>
            <a:rPr lang="es-ES" sz="1600"/>
            <a:t>He llevado a cabo una serie de transformaciones y pasos de limpieza de datos para preparar un dataset de perfumes para su análisis:</a:t>
          </a:r>
          <a:endParaRPr lang="en-US" sz="1600" dirty="0"/>
        </a:p>
      </dgm:t>
    </dgm:pt>
    <dgm:pt modelId="{68B0D937-1399-4343-8E4B-D5DC0CAF734F}" type="parTrans" cxnId="{9CCE46EA-EAF8-4BDC-82AF-BB71C395EC51}">
      <dgm:prSet/>
      <dgm:spPr/>
      <dgm:t>
        <a:bodyPr/>
        <a:lstStyle/>
        <a:p>
          <a:endParaRPr lang="en-US"/>
        </a:p>
      </dgm:t>
    </dgm:pt>
    <dgm:pt modelId="{09C5A2F3-BF60-4E15-A5CA-10F15816FDF0}" type="sibTrans" cxnId="{9CCE46EA-EAF8-4BDC-82AF-BB71C395EC51}">
      <dgm:prSet/>
      <dgm:spPr/>
      <dgm:t>
        <a:bodyPr/>
        <a:lstStyle/>
        <a:p>
          <a:endParaRPr lang="en-US"/>
        </a:p>
      </dgm:t>
    </dgm:pt>
    <dgm:pt modelId="{826B8987-EFDC-4FC1-9711-E9CFB5E40DCA}">
      <dgm:prSet/>
      <dgm:spPr/>
      <dgm:t>
        <a:bodyPr/>
        <a:lstStyle/>
        <a:p>
          <a:r>
            <a:rPr lang="es-ES" sz="1400" b="1"/>
            <a:t>Creación de nuevas columnas</a:t>
          </a:r>
          <a:r>
            <a:rPr lang="es-ES" sz="1400"/>
            <a:t>:</a:t>
          </a:r>
          <a:endParaRPr lang="en-US" sz="1400"/>
        </a:p>
      </dgm:t>
    </dgm:pt>
    <dgm:pt modelId="{7C3A45D6-7A70-4194-B93D-B1B660FE6B17}" type="parTrans" cxnId="{9DC12E90-5335-4EDD-923E-2D91F0CBE828}">
      <dgm:prSet/>
      <dgm:spPr/>
      <dgm:t>
        <a:bodyPr/>
        <a:lstStyle/>
        <a:p>
          <a:endParaRPr lang="en-US"/>
        </a:p>
      </dgm:t>
    </dgm:pt>
    <dgm:pt modelId="{0E506A67-069D-4969-9841-2EBF20862E39}" type="sibTrans" cxnId="{9DC12E90-5335-4EDD-923E-2D91F0CBE828}">
      <dgm:prSet/>
      <dgm:spPr/>
      <dgm:t>
        <a:bodyPr/>
        <a:lstStyle/>
        <a:p>
          <a:endParaRPr lang="en-US"/>
        </a:p>
      </dgm:t>
    </dgm:pt>
    <dgm:pt modelId="{DDF733E5-9A40-4D3D-96E3-E38511C4EBD2}">
      <dgm:prSet custT="1"/>
      <dgm:spPr/>
      <dgm:t>
        <a:bodyPr/>
        <a:lstStyle/>
        <a:p>
          <a:r>
            <a:rPr lang="es-ES" sz="1400"/>
            <a:t>Se ha añadido una nueva columna que contiene el país de origen de cada perfume, proporcionando una variable adicional para el análisis.</a:t>
          </a:r>
          <a:endParaRPr lang="en-US" sz="1400" dirty="0"/>
        </a:p>
      </dgm:t>
    </dgm:pt>
    <dgm:pt modelId="{5E405D61-1719-4CAF-BADD-3634B7A4E3FE}" type="parTrans" cxnId="{E9919643-8E21-4ABB-9011-4240EE690791}">
      <dgm:prSet/>
      <dgm:spPr/>
      <dgm:t>
        <a:bodyPr/>
        <a:lstStyle/>
        <a:p>
          <a:endParaRPr lang="en-US"/>
        </a:p>
      </dgm:t>
    </dgm:pt>
    <dgm:pt modelId="{74DC5945-6383-44D1-A23A-CE062CDA7B9F}" type="sibTrans" cxnId="{E9919643-8E21-4ABB-9011-4240EE690791}">
      <dgm:prSet/>
      <dgm:spPr/>
      <dgm:t>
        <a:bodyPr/>
        <a:lstStyle/>
        <a:p>
          <a:endParaRPr lang="en-US"/>
        </a:p>
      </dgm:t>
    </dgm:pt>
    <dgm:pt modelId="{50649A52-9FA2-43B0-A99B-F8FDC833A8FA}">
      <dgm:prSet/>
      <dgm:spPr/>
      <dgm:t>
        <a:bodyPr/>
        <a:lstStyle/>
        <a:p>
          <a:r>
            <a:rPr lang="es-ES" sz="1400" b="1"/>
            <a:t>Eliminación de filas con valores faltantes</a:t>
          </a:r>
          <a:r>
            <a:rPr lang="es-ES" sz="1400"/>
            <a:t>:</a:t>
          </a:r>
          <a:endParaRPr lang="en-US" sz="1400"/>
        </a:p>
      </dgm:t>
    </dgm:pt>
    <dgm:pt modelId="{A84BAD76-3D74-4363-BA3B-63B6B2783F93}" type="parTrans" cxnId="{00193684-C8EF-4840-A284-4EE5B22C9824}">
      <dgm:prSet/>
      <dgm:spPr/>
      <dgm:t>
        <a:bodyPr/>
        <a:lstStyle/>
        <a:p>
          <a:endParaRPr lang="en-US"/>
        </a:p>
      </dgm:t>
    </dgm:pt>
    <dgm:pt modelId="{29992696-3603-4B73-BE20-D5DA4D56274B}" type="sibTrans" cxnId="{00193684-C8EF-4840-A284-4EE5B22C9824}">
      <dgm:prSet/>
      <dgm:spPr/>
      <dgm:t>
        <a:bodyPr/>
        <a:lstStyle/>
        <a:p>
          <a:endParaRPr lang="en-US"/>
        </a:p>
      </dgm:t>
    </dgm:pt>
    <dgm:pt modelId="{90E09DCE-2A72-4BCE-A8F6-264B6457520F}">
      <dgm:prSet custT="1"/>
      <dgm:spPr/>
      <dgm:t>
        <a:bodyPr/>
        <a:lstStyle/>
        <a:p>
          <a:r>
            <a:rPr lang="es-ES" sz="1400"/>
            <a:t>Se han eliminado las filas que contenían valores nulos en columnas clave, como los acordes principales, para garantizar la integridad de los datos.</a:t>
          </a:r>
          <a:endParaRPr lang="en-US" sz="1400" dirty="0"/>
        </a:p>
      </dgm:t>
    </dgm:pt>
    <dgm:pt modelId="{F8E89F28-B0BD-4624-AFF9-81944E06B627}" type="parTrans" cxnId="{AF73541B-A803-44DC-B973-2CB17F127828}">
      <dgm:prSet/>
      <dgm:spPr/>
      <dgm:t>
        <a:bodyPr/>
        <a:lstStyle/>
        <a:p>
          <a:endParaRPr lang="en-US"/>
        </a:p>
      </dgm:t>
    </dgm:pt>
    <dgm:pt modelId="{D171643F-20EA-480D-86DB-5105D6645188}" type="sibTrans" cxnId="{AF73541B-A803-44DC-B973-2CB17F127828}">
      <dgm:prSet/>
      <dgm:spPr/>
      <dgm:t>
        <a:bodyPr/>
        <a:lstStyle/>
        <a:p>
          <a:endParaRPr lang="en-US"/>
        </a:p>
      </dgm:t>
    </dgm:pt>
    <dgm:pt modelId="{0CBA2892-1DC1-463D-9920-3052BF615EB7}">
      <dgm:prSet/>
      <dgm:spPr/>
      <dgm:t>
        <a:bodyPr/>
        <a:lstStyle/>
        <a:p>
          <a:r>
            <a:rPr lang="es-ES" sz="1400" b="1"/>
            <a:t>Extracción de valores únicos</a:t>
          </a:r>
          <a:r>
            <a:rPr lang="es-ES" sz="1400"/>
            <a:t>:</a:t>
          </a:r>
          <a:endParaRPr lang="en-US" sz="1400"/>
        </a:p>
      </dgm:t>
    </dgm:pt>
    <dgm:pt modelId="{3651FFA1-1221-4F67-8BC3-19CB5C4CAB57}" type="parTrans" cxnId="{13C18301-76C6-445E-87CC-B846F0DBA067}">
      <dgm:prSet/>
      <dgm:spPr/>
      <dgm:t>
        <a:bodyPr/>
        <a:lstStyle/>
        <a:p>
          <a:endParaRPr lang="en-US"/>
        </a:p>
      </dgm:t>
    </dgm:pt>
    <dgm:pt modelId="{C169F45C-5DD2-4C14-A341-B26B37C4470C}" type="sibTrans" cxnId="{13C18301-76C6-445E-87CC-B846F0DBA067}">
      <dgm:prSet/>
      <dgm:spPr/>
      <dgm:t>
        <a:bodyPr/>
        <a:lstStyle/>
        <a:p>
          <a:endParaRPr lang="en-US"/>
        </a:p>
      </dgm:t>
    </dgm:pt>
    <dgm:pt modelId="{909FEA37-4D14-4EC5-9987-C62EF262F17D}">
      <dgm:prSet custT="1"/>
      <dgm:spPr/>
      <dgm:t>
        <a:bodyPr/>
        <a:lstStyle/>
        <a:p>
          <a:r>
            <a:rPr lang="es-ES" sz="1400"/>
            <a:t>Se han extraído valores únicos de varias columnas importantes (como acordes principales, notas superiores, notas medias, notas base, y perfumistas) y se han almacenado en archivos separados para su revisión y análisis detallado.</a:t>
          </a:r>
          <a:endParaRPr lang="en-US" sz="1400" dirty="0"/>
        </a:p>
      </dgm:t>
    </dgm:pt>
    <dgm:pt modelId="{10417199-A0AA-4EF5-A770-4DF4941068B9}" type="parTrans" cxnId="{FF0893DB-DA12-4E29-B582-C82999A79676}">
      <dgm:prSet/>
      <dgm:spPr/>
      <dgm:t>
        <a:bodyPr/>
        <a:lstStyle/>
        <a:p>
          <a:endParaRPr lang="en-US"/>
        </a:p>
      </dgm:t>
    </dgm:pt>
    <dgm:pt modelId="{BCC36CDE-E80D-4FB5-BAB2-DA72E5394BC8}" type="sibTrans" cxnId="{FF0893DB-DA12-4E29-B582-C82999A79676}">
      <dgm:prSet/>
      <dgm:spPr/>
      <dgm:t>
        <a:bodyPr/>
        <a:lstStyle/>
        <a:p>
          <a:endParaRPr lang="en-US"/>
        </a:p>
      </dgm:t>
    </dgm:pt>
    <dgm:pt modelId="{C65A5680-1496-4BE2-9F35-CEC1A7BDED48}">
      <dgm:prSet/>
      <dgm:spPr/>
      <dgm:t>
        <a:bodyPr/>
        <a:lstStyle/>
        <a:p>
          <a:r>
            <a:rPr lang="es-ES" sz="1400" b="1"/>
            <a:t>Limpieza de datos textuales</a:t>
          </a:r>
          <a:r>
            <a:rPr lang="es-ES" sz="1400"/>
            <a:t>:</a:t>
          </a:r>
          <a:endParaRPr lang="en-US" sz="1400"/>
        </a:p>
      </dgm:t>
    </dgm:pt>
    <dgm:pt modelId="{EF54D4E8-5219-419A-AB57-9754B1DF6602}" type="parTrans" cxnId="{BFB37DB6-6D59-4205-A337-3D0765989EA2}">
      <dgm:prSet/>
      <dgm:spPr/>
      <dgm:t>
        <a:bodyPr/>
        <a:lstStyle/>
        <a:p>
          <a:endParaRPr lang="en-US"/>
        </a:p>
      </dgm:t>
    </dgm:pt>
    <dgm:pt modelId="{7C5CE1E1-1E81-4530-812F-47F6C86CA4B5}" type="sibTrans" cxnId="{BFB37DB6-6D59-4205-A337-3D0765989EA2}">
      <dgm:prSet/>
      <dgm:spPr/>
      <dgm:t>
        <a:bodyPr/>
        <a:lstStyle/>
        <a:p>
          <a:endParaRPr lang="en-US"/>
        </a:p>
      </dgm:t>
    </dgm:pt>
    <dgm:pt modelId="{4463E5DE-13A7-42BA-B1A5-209833B4DA2E}">
      <dgm:prSet custT="1"/>
      <dgm:spPr/>
      <dgm:t>
        <a:bodyPr/>
        <a:lstStyle/>
        <a:p>
          <a:r>
            <a:rPr lang="es-ES" sz="1400"/>
            <a:t>Se han limpiado los datos textuales eliminando caracteres no deseados como corchetes, comas y espacios adicionales, lo que permitió obtener un conjunto de datos más estandarizado y homogéneo.</a:t>
          </a:r>
          <a:endParaRPr lang="en-US" sz="1400" dirty="0"/>
        </a:p>
      </dgm:t>
    </dgm:pt>
    <dgm:pt modelId="{DEFACD12-9252-49BA-BB55-C6F38925D8DA}" type="parTrans" cxnId="{78888B16-E813-4641-8D99-923805ADDB04}">
      <dgm:prSet/>
      <dgm:spPr/>
      <dgm:t>
        <a:bodyPr/>
        <a:lstStyle/>
        <a:p>
          <a:endParaRPr lang="en-US"/>
        </a:p>
      </dgm:t>
    </dgm:pt>
    <dgm:pt modelId="{50F03EAE-2D75-4CC6-AA5E-3B592BF55871}" type="sibTrans" cxnId="{78888B16-E813-4641-8D99-923805ADDB04}">
      <dgm:prSet/>
      <dgm:spPr/>
      <dgm:t>
        <a:bodyPr/>
        <a:lstStyle/>
        <a:p>
          <a:endParaRPr lang="en-US"/>
        </a:p>
      </dgm:t>
    </dgm:pt>
    <dgm:pt modelId="{BBB743FE-01BD-46FA-A858-8ED118F0AB13}">
      <dgm:prSet/>
      <dgm:spPr/>
      <dgm:t>
        <a:bodyPr/>
        <a:lstStyle/>
        <a:p>
          <a:r>
            <a:rPr lang="es-ES" sz="1400" b="1"/>
            <a:t>División de columnas</a:t>
          </a:r>
          <a:r>
            <a:rPr lang="es-ES" sz="1400"/>
            <a:t>:</a:t>
          </a:r>
          <a:endParaRPr lang="en-US" sz="1400" dirty="0"/>
        </a:p>
      </dgm:t>
    </dgm:pt>
    <dgm:pt modelId="{92E74982-5784-4DAF-B6EB-B396756C21E8}" type="parTrans" cxnId="{B782AF67-AE5E-464B-8FDC-D2D002208803}">
      <dgm:prSet/>
      <dgm:spPr/>
      <dgm:t>
        <a:bodyPr/>
        <a:lstStyle/>
        <a:p>
          <a:endParaRPr lang="en-US"/>
        </a:p>
      </dgm:t>
    </dgm:pt>
    <dgm:pt modelId="{78056AE0-00B9-4190-8F4A-330E7C7C3571}" type="sibTrans" cxnId="{B782AF67-AE5E-464B-8FDC-D2D002208803}">
      <dgm:prSet/>
      <dgm:spPr/>
      <dgm:t>
        <a:bodyPr/>
        <a:lstStyle/>
        <a:p>
          <a:endParaRPr lang="en-US"/>
        </a:p>
      </dgm:t>
    </dgm:pt>
    <dgm:pt modelId="{A166A74D-A60C-42D6-AE7D-DF972A6FA2A9}">
      <dgm:prSet custT="1"/>
      <dgm:spPr/>
      <dgm:t>
        <a:bodyPr/>
        <a:lstStyle/>
        <a:p>
          <a:r>
            <a:rPr lang="es-ES" sz="1400"/>
            <a:t>Algunas columnas que contenían múltiples valores en una sola celda, como los acordes principales o los perfumistas, se han dividido en varias columnas nuevas, lo que facilita un análisis más detallado y específico.</a:t>
          </a:r>
          <a:endParaRPr lang="en-US" sz="1400" dirty="0"/>
        </a:p>
      </dgm:t>
    </dgm:pt>
    <dgm:pt modelId="{6EB651C4-1A7C-460E-8462-DCAC15ECDA3E}" type="parTrans" cxnId="{490B967A-E2AE-4FDB-8F5B-212DDE0C55E4}">
      <dgm:prSet/>
      <dgm:spPr/>
      <dgm:t>
        <a:bodyPr/>
        <a:lstStyle/>
        <a:p>
          <a:endParaRPr lang="en-US"/>
        </a:p>
      </dgm:t>
    </dgm:pt>
    <dgm:pt modelId="{81DAE479-4F96-4D69-BAB2-3CFC5045EA93}" type="sibTrans" cxnId="{490B967A-E2AE-4FDB-8F5B-212DDE0C55E4}">
      <dgm:prSet/>
      <dgm:spPr/>
      <dgm:t>
        <a:bodyPr/>
        <a:lstStyle/>
        <a:p>
          <a:endParaRPr lang="en-US"/>
        </a:p>
      </dgm:t>
    </dgm:pt>
    <dgm:pt modelId="{266D91AB-ADDD-4C5D-A92A-FF52F7964201}">
      <dgm:prSet/>
      <dgm:spPr/>
      <dgm:t>
        <a:bodyPr/>
        <a:lstStyle/>
        <a:p>
          <a:r>
            <a:rPr lang="es-ES" b="1"/>
            <a:t>Creación de nuevas variables a partir de datos existentes</a:t>
          </a:r>
          <a:r>
            <a:rPr lang="es-ES"/>
            <a:t>:</a:t>
          </a:r>
          <a:endParaRPr lang="en-US"/>
        </a:p>
      </dgm:t>
    </dgm:pt>
    <dgm:pt modelId="{6E3D8320-791B-4687-BB7D-B4814760B052}" type="parTrans" cxnId="{F8C329EA-29FC-4F86-A21E-382D17D7F9F9}">
      <dgm:prSet/>
      <dgm:spPr/>
      <dgm:t>
        <a:bodyPr/>
        <a:lstStyle/>
        <a:p>
          <a:endParaRPr lang="en-US"/>
        </a:p>
      </dgm:t>
    </dgm:pt>
    <dgm:pt modelId="{0BD37056-A302-467D-B010-7CF5BCB4C6F5}" type="sibTrans" cxnId="{F8C329EA-29FC-4F86-A21E-382D17D7F9F9}">
      <dgm:prSet/>
      <dgm:spPr/>
      <dgm:t>
        <a:bodyPr/>
        <a:lstStyle/>
        <a:p>
          <a:endParaRPr lang="en-US"/>
        </a:p>
      </dgm:t>
    </dgm:pt>
    <dgm:pt modelId="{63936940-E1CA-42BD-BAA4-AE2BA417B75D}">
      <dgm:prSet/>
      <dgm:spPr/>
      <dgm:t>
        <a:bodyPr/>
        <a:lstStyle/>
        <a:p>
          <a:r>
            <a:rPr lang="es-ES" dirty="0"/>
            <a:t>A partir de las columnas originales, se han creado nuevas variables que dividen la información compleja, como la lista de perfumistas, en componentes más manejables (por ejemplo, asignando un perfumista principal y un secundario).</a:t>
          </a:r>
          <a:endParaRPr lang="en-US" dirty="0"/>
        </a:p>
      </dgm:t>
    </dgm:pt>
    <dgm:pt modelId="{400B39A0-726B-496E-BFF8-E013EA7262F5}" type="parTrans" cxnId="{CCD3D1BF-4601-450F-AFAD-132590DFE7C3}">
      <dgm:prSet/>
      <dgm:spPr/>
      <dgm:t>
        <a:bodyPr/>
        <a:lstStyle/>
        <a:p>
          <a:endParaRPr lang="en-US"/>
        </a:p>
      </dgm:t>
    </dgm:pt>
    <dgm:pt modelId="{445ED233-A0B0-4735-AEA7-950F24275610}" type="sibTrans" cxnId="{CCD3D1BF-4601-450F-AFAD-132590DFE7C3}">
      <dgm:prSet/>
      <dgm:spPr/>
      <dgm:t>
        <a:bodyPr/>
        <a:lstStyle/>
        <a:p>
          <a:endParaRPr lang="en-US"/>
        </a:p>
      </dgm:t>
    </dgm:pt>
    <dgm:pt modelId="{89356D1F-3D26-4010-8BB2-108998AC7E7D}">
      <dgm:prSet/>
      <dgm:spPr/>
      <dgm:t>
        <a:bodyPr/>
        <a:lstStyle/>
        <a:p>
          <a:r>
            <a:rPr lang="es-ES" dirty="0"/>
            <a:t>Este conjunto de procedimientos generales permitió estructurar y preparar los datos para su análisis posterior, asegurando una mayor consistencia y calidad de la información disponible.</a:t>
          </a:r>
          <a:endParaRPr lang="en-US" dirty="0"/>
        </a:p>
      </dgm:t>
    </dgm:pt>
    <dgm:pt modelId="{8368D626-14DF-4F50-928C-2F020597907E}" type="parTrans" cxnId="{8AF7A4AC-7B41-4590-9C2D-266FA736EE1F}">
      <dgm:prSet/>
      <dgm:spPr/>
      <dgm:t>
        <a:bodyPr/>
        <a:lstStyle/>
        <a:p>
          <a:endParaRPr lang="en-US"/>
        </a:p>
      </dgm:t>
    </dgm:pt>
    <dgm:pt modelId="{A68BC5FB-7BA5-41C8-AB85-14ECD544FCA3}" type="sibTrans" cxnId="{8AF7A4AC-7B41-4590-9C2D-266FA736EE1F}">
      <dgm:prSet/>
      <dgm:spPr/>
      <dgm:t>
        <a:bodyPr/>
        <a:lstStyle/>
        <a:p>
          <a:endParaRPr lang="en-US"/>
        </a:p>
      </dgm:t>
    </dgm:pt>
    <dgm:pt modelId="{4D24307D-1297-4521-ACED-DA0C75E8E724}" type="pres">
      <dgm:prSet presAssocID="{43783BFC-AE45-40C5-AF60-7203BB6C6EDA}" presName="diagram" presStyleCnt="0">
        <dgm:presLayoutVars>
          <dgm:dir/>
          <dgm:resizeHandles val="exact"/>
        </dgm:presLayoutVars>
      </dgm:prSet>
      <dgm:spPr/>
    </dgm:pt>
    <dgm:pt modelId="{D4A888DA-25FF-41C1-BE32-F8636F1FBFED}" type="pres">
      <dgm:prSet presAssocID="{82C9B43A-5D12-4FDE-9184-A3CB2B148B72}" presName="node" presStyleLbl="node1" presStyleIdx="0" presStyleCnt="8">
        <dgm:presLayoutVars>
          <dgm:bulletEnabled val="1"/>
        </dgm:presLayoutVars>
      </dgm:prSet>
      <dgm:spPr/>
    </dgm:pt>
    <dgm:pt modelId="{58438D5D-2D19-4BC3-8DBC-8DA947C47595}" type="pres">
      <dgm:prSet presAssocID="{09C5A2F3-BF60-4E15-A5CA-10F15816FDF0}" presName="sibTrans" presStyleCnt="0"/>
      <dgm:spPr/>
    </dgm:pt>
    <dgm:pt modelId="{FF78FB9F-A7CD-4477-B9CB-B758DB01AD89}" type="pres">
      <dgm:prSet presAssocID="{826B8987-EFDC-4FC1-9711-E9CFB5E40DCA}" presName="node" presStyleLbl="node1" presStyleIdx="1" presStyleCnt="8">
        <dgm:presLayoutVars>
          <dgm:bulletEnabled val="1"/>
        </dgm:presLayoutVars>
      </dgm:prSet>
      <dgm:spPr/>
    </dgm:pt>
    <dgm:pt modelId="{F7832371-593D-421F-8908-565EB7929F14}" type="pres">
      <dgm:prSet presAssocID="{0E506A67-069D-4969-9841-2EBF20862E39}" presName="sibTrans" presStyleCnt="0"/>
      <dgm:spPr/>
    </dgm:pt>
    <dgm:pt modelId="{BE066718-7EE9-4F3B-9FF7-BE65A9E8667E}" type="pres">
      <dgm:prSet presAssocID="{50649A52-9FA2-43B0-A99B-F8FDC833A8FA}" presName="node" presStyleLbl="node1" presStyleIdx="2" presStyleCnt="8">
        <dgm:presLayoutVars>
          <dgm:bulletEnabled val="1"/>
        </dgm:presLayoutVars>
      </dgm:prSet>
      <dgm:spPr/>
    </dgm:pt>
    <dgm:pt modelId="{E946C128-2044-48CA-A9C6-E350B234C62D}" type="pres">
      <dgm:prSet presAssocID="{29992696-3603-4B73-BE20-D5DA4D56274B}" presName="sibTrans" presStyleCnt="0"/>
      <dgm:spPr/>
    </dgm:pt>
    <dgm:pt modelId="{683CDC5D-A3D0-49DB-B98F-9BE8C94A941F}" type="pres">
      <dgm:prSet presAssocID="{0CBA2892-1DC1-463D-9920-3052BF615EB7}" presName="node" presStyleLbl="node1" presStyleIdx="3" presStyleCnt="8">
        <dgm:presLayoutVars>
          <dgm:bulletEnabled val="1"/>
        </dgm:presLayoutVars>
      </dgm:prSet>
      <dgm:spPr/>
    </dgm:pt>
    <dgm:pt modelId="{1FA511E7-E9FF-42FE-BAEB-DE82509D7BD2}" type="pres">
      <dgm:prSet presAssocID="{C169F45C-5DD2-4C14-A341-B26B37C4470C}" presName="sibTrans" presStyleCnt="0"/>
      <dgm:spPr/>
    </dgm:pt>
    <dgm:pt modelId="{303CDEEF-695A-452E-AFFD-15831A03F8BE}" type="pres">
      <dgm:prSet presAssocID="{C65A5680-1496-4BE2-9F35-CEC1A7BDED48}" presName="node" presStyleLbl="node1" presStyleIdx="4" presStyleCnt="8">
        <dgm:presLayoutVars>
          <dgm:bulletEnabled val="1"/>
        </dgm:presLayoutVars>
      </dgm:prSet>
      <dgm:spPr/>
    </dgm:pt>
    <dgm:pt modelId="{F504E473-0632-4B20-BCBB-24989C5371F2}" type="pres">
      <dgm:prSet presAssocID="{7C5CE1E1-1E81-4530-812F-47F6C86CA4B5}" presName="sibTrans" presStyleCnt="0"/>
      <dgm:spPr/>
    </dgm:pt>
    <dgm:pt modelId="{49000275-00B0-4532-A5EF-7BEED1B101F4}" type="pres">
      <dgm:prSet presAssocID="{BBB743FE-01BD-46FA-A858-8ED118F0AB13}" presName="node" presStyleLbl="node1" presStyleIdx="5" presStyleCnt="8">
        <dgm:presLayoutVars>
          <dgm:bulletEnabled val="1"/>
        </dgm:presLayoutVars>
      </dgm:prSet>
      <dgm:spPr/>
    </dgm:pt>
    <dgm:pt modelId="{FDFA3D68-FE12-45AF-A5B9-D049367E7901}" type="pres">
      <dgm:prSet presAssocID="{78056AE0-00B9-4190-8F4A-330E7C7C3571}" presName="sibTrans" presStyleCnt="0"/>
      <dgm:spPr/>
    </dgm:pt>
    <dgm:pt modelId="{D227AEC0-C59E-4E06-A951-FBF4A3201B99}" type="pres">
      <dgm:prSet presAssocID="{266D91AB-ADDD-4C5D-A92A-FF52F7964201}" presName="node" presStyleLbl="node1" presStyleIdx="6" presStyleCnt="8">
        <dgm:presLayoutVars>
          <dgm:bulletEnabled val="1"/>
        </dgm:presLayoutVars>
      </dgm:prSet>
      <dgm:spPr/>
    </dgm:pt>
    <dgm:pt modelId="{233CDCCF-DAEA-439E-BD29-5CA3F6F62C6F}" type="pres">
      <dgm:prSet presAssocID="{0BD37056-A302-467D-B010-7CF5BCB4C6F5}" presName="sibTrans" presStyleCnt="0"/>
      <dgm:spPr/>
    </dgm:pt>
    <dgm:pt modelId="{DAC31888-62F9-40B2-B268-090A8CC11299}" type="pres">
      <dgm:prSet presAssocID="{89356D1F-3D26-4010-8BB2-108998AC7E7D}" presName="node" presStyleLbl="node1" presStyleIdx="7" presStyleCnt="8">
        <dgm:presLayoutVars>
          <dgm:bulletEnabled val="1"/>
        </dgm:presLayoutVars>
      </dgm:prSet>
      <dgm:spPr/>
    </dgm:pt>
  </dgm:ptLst>
  <dgm:cxnLst>
    <dgm:cxn modelId="{13C18301-76C6-445E-87CC-B846F0DBA067}" srcId="{43783BFC-AE45-40C5-AF60-7203BB6C6EDA}" destId="{0CBA2892-1DC1-463D-9920-3052BF615EB7}" srcOrd="3" destOrd="0" parTransId="{3651FFA1-1221-4F67-8BC3-19CB5C4CAB57}" sibTransId="{C169F45C-5DD2-4C14-A341-B26B37C4470C}"/>
    <dgm:cxn modelId="{78888B16-E813-4641-8D99-923805ADDB04}" srcId="{C65A5680-1496-4BE2-9F35-CEC1A7BDED48}" destId="{4463E5DE-13A7-42BA-B1A5-209833B4DA2E}" srcOrd="0" destOrd="0" parTransId="{DEFACD12-9252-49BA-BB55-C6F38925D8DA}" sibTransId="{50F03EAE-2D75-4CC6-AA5E-3B592BF55871}"/>
    <dgm:cxn modelId="{9B1EC518-DAB0-4922-BCB0-6B56781D9EE3}" type="presOf" srcId="{266D91AB-ADDD-4C5D-A92A-FF52F7964201}" destId="{D227AEC0-C59E-4E06-A951-FBF4A3201B99}" srcOrd="0" destOrd="0" presId="urn:microsoft.com/office/officeart/2005/8/layout/default"/>
    <dgm:cxn modelId="{94A96019-28E5-4D05-A573-C94637191DD6}" type="presOf" srcId="{63936940-E1CA-42BD-BAA4-AE2BA417B75D}" destId="{D227AEC0-C59E-4E06-A951-FBF4A3201B99}" srcOrd="0" destOrd="1" presId="urn:microsoft.com/office/officeart/2005/8/layout/default"/>
    <dgm:cxn modelId="{AF73541B-A803-44DC-B973-2CB17F127828}" srcId="{50649A52-9FA2-43B0-A99B-F8FDC833A8FA}" destId="{90E09DCE-2A72-4BCE-A8F6-264B6457520F}" srcOrd="0" destOrd="0" parTransId="{F8E89F28-B0BD-4624-AFF9-81944E06B627}" sibTransId="{D171643F-20EA-480D-86DB-5105D6645188}"/>
    <dgm:cxn modelId="{1A289422-6BB0-4060-88DA-1CB2E6D594F4}" type="presOf" srcId="{0CBA2892-1DC1-463D-9920-3052BF615EB7}" destId="{683CDC5D-A3D0-49DB-B98F-9BE8C94A941F}" srcOrd="0" destOrd="0" presId="urn:microsoft.com/office/officeart/2005/8/layout/default"/>
    <dgm:cxn modelId="{64591534-6D05-4594-9B1F-4B7CC76F9F9A}" type="presOf" srcId="{89356D1F-3D26-4010-8BB2-108998AC7E7D}" destId="{DAC31888-62F9-40B2-B268-090A8CC11299}" srcOrd="0" destOrd="0" presId="urn:microsoft.com/office/officeart/2005/8/layout/default"/>
    <dgm:cxn modelId="{8318253F-B79D-41AB-A78F-79C2182C8EF1}" type="presOf" srcId="{43783BFC-AE45-40C5-AF60-7203BB6C6EDA}" destId="{4D24307D-1297-4521-ACED-DA0C75E8E724}" srcOrd="0" destOrd="0" presId="urn:microsoft.com/office/officeart/2005/8/layout/default"/>
    <dgm:cxn modelId="{E9919643-8E21-4ABB-9011-4240EE690791}" srcId="{826B8987-EFDC-4FC1-9711-E9CFB5E40DCA}" destId="{DDF733E5-9A40-4D3D-96E3-E38511C4EBD2}" srcOrd="0" destOrd="0" parTransId="{5E405D61-1719-4CAF-BADD-3634B7A4E3FE}" sibTransId="{74DC5945-6383-44D1-A23A-CE062CDA7B9F}"/>
    <dgm:cxn modelId="{C5387547-EF88-47A1-B5E5-D8FA23AB6154}" type="presOf" srcId="{909FEA37-4D14-4EC5-9987-C62EF262F17D}" destId="{683CDC5D-A3D0-49DB-B98F-9BE8C94A941F}" srcOrd="0" destOrd="1" presId="urn:microsoft.com/office/officeart/2005/8/layout/default"/>
    <dgm:cxn modelId="{B782AF67-AE5E-464B-8FDC-D2D002208803}" srcId="{43783BFC-AE45-40C5-AF60-7203BB6C6EDA}" destId="{BBB743FE-01BD-46FA-A858-8ED118F0AB13}" srcOrd="5" destOrd="0" parTransId="{92E74982-5784-4DAF-B6EB-B396756C21E8}" sibTransId="{78056AE0-00B9-4190-8F4A-330E7C7C3571}"/>
    <dgm:cxn modelId="{3A61B64F-FB5F-4AB7-A0E2-0CE0526DBC6C}" type="presOf" srcId="{A166A74D-A60C-42D6-AE7D-DF972A6FA2A9}" destId="{49000275-00B0-4532-A5EF-7BEED1B101F4}" srcOrd="0" destOrd="1" presId="urn:microsoft.com/office/officeart/2005/8/layout/default"/>
    <dgm:cxn modelId="{2E67E050-68DA-4D07-ACFE-421446756797}" type="presOf" srcId="{90E09DCE-2A72-4BCE-A8F6-264B6457520F}" destId="{BE066718-7EE9-4F3B-9FF7-BE65A9E8667E}" srcOrd="0" destOrd="1" presId="urn:microsoft.com/office/officeart/2005/8/layout/default"/>
    <dgm:cxn modelId="{2737F451-0138-47F0-B134-816D071570AC}" type="presOf" srcId="{4463E5DE-13A7-42BA-B1A5-209833B4DA2E}" destId="{303CDEEF-695A-452E-AFFD-15831A03F8BE}" srcOrd="0" destOrd="1" presId="urn:microsoft.com/office/officeart/2005/8/layout/default"/>
    <dgm:cxn modelId="{CE5EAF52-F8AD-4836-A92C-3263B49049A9}" type="presOf" srcId="{C65A5680-1496-4BE2-9F35-CEC1A7BDED48}" destId="{303CDEEF-695A-452E-AFFD-15831A03F8BE}" srcOrd="0" destOrd="0" presId="urn:microsoft.com/office/officeart/2005/8/layout/default"/>
    <dgm:cxn modelId="{490B967A-E2AE-4FDB-8F5B-212DDE0C55E4}" srcId="{BBB743FE-01BD-46FA-A858-8ED118F0AB13}" destId="{A166A74D-A60C-42D6-AE7D-DF972A6FA2A9}" srcOrd="0" destOrd="0" parTransId="{6EB651C4-1A7C-460E-8462-DCAC15ECDA3E}" sibTransId="{81DAE479-4F96-4D69-BAB2-3CFC5045EA93}"/>
    <dgm:cxn modelId="{F1DD0181-A29F-4702-9354-B0DB9427629B}" type="presOf" srcId="{BBB743FE-01BD-46FA-A858-8ED118F0AB13}" destId="{49000275-00B0-4532-A5EF-7BEED1B101F4}" srcOrd="0" destOrd="0" presId="urn:microsoft.com/office/officeart/2005/8/layout/default"/>
    <dgm:cxn modelId="{00193684-C8EF-4840-A284-4EE5B22C9824}" srcId="{43783BFC-AE45-40C5-AF60-7203BB6C6EDA}" destId="{50649A52-9FA2-43B0-A99B-F8FDC833A8FA}" srcOrd="2" destOrd="0" parTransId="{A84BAD76-3D74-4363-BA3B-63B6B2783F93}" sibTransId="{29992696-3603-4B73-BE20-D5DA4D56274B}"/>
    <dgm:cxn modelId="{9DC12E90-5335-4EDD-923E-2D91F0CBE828}" srcId="{43783BFC-AE45-40C5-AF60-7203BB6C6EDA}" destId="{826B8987-EFDC-4FC1-9711-E9CFB5E40DCA}" srcOrd="1" destOrd="0" parTransId="{7C3A45D6-7A70-4194-B93D-B1B660FE6B17}" sibTransId="{0E506A67-069D-4969-9841-2EBF20862E39}"/>
    <dgm:cxn modelId="{01EFFD9A-C778-4CF9-AC2B-98F4F7A6666A}" type="presOf" srcId="{826B8987-EFDC-4FC1-9711-E9CFB5E40DCA}" destId="{FF78FB9F-A7CD-4477-B9CB-B758DB01AD89}" srcOrd="0" destOrd="0" presId="urn:microsoft.com/office/officeart/2005/8/layout/default"/>
    <dgm:cxn modelId="{544DC4A8-51DD-40C0-9086-670BF6A5BD3C}" type="presOf" srcId="{50649A52-9FA2-43B0-A99B-F8FDC833A8FA}" destId="{BE066718-7EE9-4F3B-9FF7-BE65A9E8667E}" srcOrd="0" destOrd="0" presId="urn:microsoft.com/office/officeart/2005/8/layout/default"/>
    <dgm:cxn modelId="{8AF7A4AC-7B41-4590-9C2D-266FA736EE1F}" srcId="{43783BFC-AE45-40C5-AF60-7203BB6C6EDA}" destId="{89356D1F-3D26-4010-8BB2-108998AC7E7D}" srcOrd="7" destOrd="0" parTransId="{8368D626-14DF-4F50-928C-2F020597907E}" sibTransId="{A68BC5FB-7BA5-41C8-AB85-14ECD544FCA3}"/>
    <dgm:cxn modelId="{BFB37DB6-6D59-4205-A337-3D0765989EA2}" srcId="{43783BFC-AE45-40C5-AF60-7203BB6C6EDA}" destId="{C65A5680-1496-4BE2-9F35-CEC1A7BDED48}" srcOrd="4" destOrd="0" parTransId="{EF54D4E8-5219-419A-AB57-9754B1DF6602}" sibTransId="{7C5CE1E1-1E81-4530-812F-47F6C86CA4B5}"/>
    <dgm:cxn modelId="{CCD3D1BF-4601-450F-AFAD-132590DFE7C3}" srcId="{266D91AB-ADDD-4C5D-A92A-FF52F7964201}" destId="{63936940-E1CA-42BD-BAA4-AE2BA417B75D}" srcOrd="0" destOrd="0" parTransId="{400B39A0-726B-496E-BFF8-E013EA7262F5}" sibTransId="{445ED233-A0B0-4735-AEA7-950F24275610}"/>
    <dgm:cxn modelId="{ABFD2AD5-038C-49EF-AEB1-DBE127A4F9B8}" type="presOf" srcId="{DDF733E5-9A40-4D3D-96E3-E38511C4EBD2}" destId="{FF78FB9F-A7CD-4477-B9CB-B758DB01AD89}" srcOrd="0" destOrd="1" presId="urn:microsoft.com/office/officeart/2005/8/layout/default"/>
    <dgm:cxn modelId="{FF0893DB-DA12-4E29-B582-C82999A79676}" srcId="{0CBA2892-1DC1-463D-9920-3052BF615EB7}" destId="{909FEA37-4D14-4EC5-9987-C62EF262F17D}" srcOrd="0" destOrd="0" parTransId="{10417199-A0AA-4EF5-A770-4DF4941068B9}" sibTransId="{BCC36CDE-E80D-4FB5-BAB2-DA72E5394BC8}"/>
    <dgm:cxn modelId="{F8C329EA-29FC-4F86-A21E-382D17D7F9F9}" srcId="{43783BFC-AE45-40C5-AF60-7203BB6C6EDA}" destId="{266D91AB-ADDD-4C5D-A92A-FF52F7964201}" srcOrd="6" destOrd="0" parTransId="{6E3D8320-791B-4687-BB7D-B4814760B052}" sibTransId="{0BD37056-A302-467D-B010-7CF5BCB4C6F5}"/>
    <dgm:cxn modelId="{9CCE46EA-EAF8-4BDC-82AF-BB71C395EC51}" srcId="{43783BFC-AE45-40C5-AF60-7203BB6C6EDA}" destId="{82C9B43A-5D12-4FDE-9184-A3CB2B148B72}" srcOrd="0" destOrd="0" parTransId="{68B0D937-1399-4343-8E4B-D5DC0CAF734F}" sibTransId="{09C5A2F3-BF60-4E15-A5CA-10F15816FDF0}"/>
    <dgm:cxn modelId="{5D0A15F5-84BE-46CE-BB1F-E93D7DE9EAA2}" type="presOf" srcId="{82C9B43A-5D12-4FDE-9184-A3CB2B148B72}" destId="{D4A888DA-25FF-41C1-BE32-F8636F1FBFED}" srcOrd="0" destOrd="0" presId="urn:microsoft.com/office/officeart/2005/8/layout/default"/>
    <dgm:cxn modelId="{CBC1B5B6-3F94-496E-A68A-3183FB75A37C}" type="presParOf" srcId="{4D24307D-1297-4521-ACED-DA0C75E8E724}" destId="{D4A888DA-25FF-41C1-BE32-F8636F1FBFED}" srcOrd="0" destOrd="0" presId="urn:microsoft.com/office/officeart/2005/8/layout/default"/>
    <dgm:cxn modelId="{DCF1B84D-7FB2-4205-BA1C-D5E50CDDAE02}" type="presParOf" srcId="{4D24307D-1297-4521-ACED-DA0C75E8E724}" destId="{58438D5D-2D19-4BC3-8DBC-8DA947C47595}" srcOrd="1" destOrd="0" presId="urn:microsoft.com/office/officeart/2005/8/layout/default"/>
    <dgm:cxn modelId="{B248AFDD-7187-4BCA-ACC6-1AC62CF36DD5}" type="presParOf" srcId="{4D24307D-1297-4521-ACED-DA0C75E8E724}" destId="{FF78FB9F-A7CD-4477-B9CB-B758DB01AD89}" srcOrd="2" destOrd="0" presId="urn:microsoft.com/office/officeart/2005/8/layout/default"/>
    <dgm:cxn modelId="{A42D29FD-A0A1-4D6B-A537-F2ED887C2A59}" type="presParOf" srcId="{4D24307D-1297-4521-ACED-DA0C75E8E724}" destId="{F7832371-593D-421F-8908-565EB7929F14}" srcOrd="3" destOrd="0" presId="urn:microsoft.com/office/officeart/2005/8/layout/default"/>
    <dgm:cxn modelId="{11F30A4A-1605-4D84-BF3F-600977F6625D}" type="presParOf" srcId="{4D24307D-1297-4521-ACED-DA0C75E8E724}" destId="{BE066718-7EE9-4F3B-9FF7-BE65A9E8667E}" srcOrd="4" destOrd="0" presId="urn:microsoft.com/office/officeart/2005/8/layout/default"/>
    <dgm:cxn modelId="{37568B35-894B-4DAE-9B99-DED538445E91}" type="presParOf" srcId="{4D24307D-1297-4521-ACED-DA0C75E8E724}" destId="{E946C128-2044-48CA-A9C6-E350B234C62D}" srcOrd="5" destOrd="0" presId="urn:microsoft.com/office/officeart/2005/8/layout/default"/>
    <dgm:cxn modelId="{17E78E8E-AAE2-4441-A993-C86582A65803}" type="presParOf" srcId="{4D24307D-1297-4521-ACED-DA0C75E8E724}" destId="{683CDC5D-A3D0-49DB-B98F-9BE8C94A941F}" srcOrd="6" destOrd="0" presId="urn:microsoft.com/office/officeart/2005/8/layout/default"/>
    <dgm:cxn modelId="{70FBD497-0E95-4F02-986E-3BF2F56F74C5}" type="presParOf" srcId="{4D24307D-1297-4521-ACED-DA0C75E8E724}" destId="{1FA511E7-E9FF-42FE-BAEB-DE82509D7BD2}" srcOrd="7" destOrd="0" presId="urn:microsoft.com/office/officeart/2005/8/layout/default"/>
    <dgm:cxn modelId="{93A8E5B4-6721-4B1F-8C1F-A2D81BC6D3D3}" type="presParOf" srcId="{4D24307D-1297-4521-ACED-DA0C75E8E724}" destId="{303CDEEF-695A-452E-AFFD-15831A03F8BE}" srcOrd="8" destOrd="0" presId="urn:microsoft.com/office/officeart/2005/8/layout/default"/>
    <dgm:cxn modelId="{C62EDC13-8FF6-4966-BC51-51C1CE53E4F0}" type="presParOf" srcId="{4D24307D-1297-4521-ACED-DA0C75E8E724}" destId="{F504E473-0632-4B20-BCBB-24989C5371F2}" srcOrd="9" destOrd="0" presId="urn:microsoft.com/office/officeart/2005/8/layout/default"/>
    <dgm:cxn modelId="{29DEC0D5-5581-4753-925C-FDEB17FC6E4A}" type="presParOf" srcId="{4D24307D-1297-4521-ACED-DA0C75E8E724}" destId="{49000275-00B0-4532-A5EF-7BEED1B101F4}" srcOrd="10" destOrd="0" presId="urn:microsoft.com/office/officeart/2005/8/layout/default"/>
    <dgm:cxn modelId="{38A77CA3-D999-4BE6-A4E2-D956315B6C22}" type="presParOf" srcId="{4D24307D-1297-4521-ACED-DA0C75E8E724}" destId="{FDFA3D68-FE12-45AF-A5B9-D049367E7901}" srcOrd="11" destOrd="0" presId="urn:microsoft.com/office/officeart/2005/8/layout/default"/>
    <dgm:cxn modelId="{66CE075F-681C-4B4C-AFEC-88945BB656EF}" type="presParOf" srcId="{4D24307D-1297-4521-ACED-DA0C75E8E724}" destId="{D227AEC0-C59E-4E06-A951-FBF4A3201B99}" srcOrd="12" destOrd="0" presId="urn:microsoft.com/office/officeart/2005/8/layout/default"/>
    <dgm:cxn modelId="{E7CB6330-6DE4-4C71-AB94-782ECDD8890E}" type="presParOf" srcId="{4D24307D-1297-4521-ACED-DA0C75E8E724}" destId="{233CDCCF-DAEA-439E-BD29-5CA3F6F62C6F}" srcOrd="13" destOrd="0" presId="urn:microsoft.com/office/officeart/2005/8/layout/default"/>
    <dgm:cxn modelId="{C086898F-843F-405C-85B3-5322006BDD23}" type="presParOf" srcId="{4D24307D-1297-4521-ACED-DA0C75E8E724}" destId="{DAC31888-62F9-40B2-B268-090A8CC11299}"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A888DA-25FF-41C1-BE32-F8636F1FBFED}">
      <dsp:nvSpPr>
        <dsp:cNvPr id="0" name=""/>
        <dsp:cNvSpPr/>
      </dsp:nvSpPr>
      <dsp:spPr>
        <a:xfrm>
          <a:off x="625532" y="5340"/>
          <a:ext cx="3084223" cy="185053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 sz="1600" kern="1200"/>
            <a:t>He llevado a cabo una serie de transformaciones y pasos de limpieza de datos para preparar un dataset de perfumes para su análisis:</a:t>
          </a:r>
          <a:endParaRPr lang="en-US" sz="1600" kern="1200" dirty="0"/>
        </a:p>
      </dsp:txBody>
      <dsp:txXfrm>
        <a:off x="625532" y="5340"/>
        <a:ext cx="3084223" cy="1850534"/>
      </dsp:txXfrm>
    </dsp:sp>
    <dsp:sp modelId="{FF78FB9F-A7CD-4477-B9CB-B758DB01AD89}">
      <dsp:nvSpPr>
        <dsp:cNvPr id="0" name=""/>
        <dsp:cNvSpPr/>
      </dsp:nvSpPr>
      <dsp:spPr>
        <a:xfrm>
          <a:off x="4018179" y="5340"/>
          <a:ext cx="3084223" cy="185053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b="1" kern="1200"/>
            <a:t>Creación de nuevas columnas</a:t>
          </a:r>
          <a:r>
            <a:rPr lang="es-ES" sz="1400" kern="1200"/>
            <a:t>:</a:t>
          </a:r>
          <a:endParaRPr lang="en-US" sz="1400" kern="1200"/>
        </a:p>
        <a:p>
          <a:pPr marL="114300" lvl="1" indent="-114300" algn="l" defTabSz="622300">
            <a:lnSpc>
              <a:spcPct val="90000"/>
            </a:lnSpc>
            <a:spcBef>
              <a:spcPct val="0"/>
            </a:spcBef>
            <a:spcAft>
              <a:spcPct val="15000"/>
            </a:spcAft>
            <a:buChar char="•"/>
          </a:pPr>
          <a:r>
            <a:rPr lang="es-ES" sz="1400" kern="1200"/>
            <a:t>Se ha añadido una nueva columna que contiene el país de origen de cada perfume, proporcionando una variable adicional para el análisis.</a:t>
          </a:r>
          <a:endParaRPr lang="en-US" sz="1400" kern="1200" dirty="0"/>
        </a:p>
      </dsp:txBody>
      <dsp:txXfrm>
        <a:off x="4018179" y="5340"/>
        <a:ext cx="3084223" cy="1850534"/>
      </dsp:txXfrm>
    </dsp:sp>
    <dsp:sp modelId="{BE066718-7EE9-4F3B-9FF7-BE65A9E8667E}">
      <dsp:nvSpPr>
        <dsp:cNvPr id="0" name=""/>
        <dsp:cNvSpPr/>
      </dsp:nvSpPr>
      <dsp:spPr>
        <a:xfrm>
          <a:off x="7410825" y="5340"/>
          <a:ext cx="3084223" cy="185053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b="1" kern="1200"/>
            <a:t>Eliminación de filas con valores faltantes</a:t>
          </a:r>
          <a:r>
            <a:rPr lang="es-ES" sz="1400" kern="1200"/>
            <a:t>:</a:t>
          </a:r>
          <a:endParaRPr lang="en-US" sz="1400" kern="1200"/>
        </a:p>
        <a:p>
          <a:pPr marL="114300" lvl="1" indent="-114300" algn="l" defTabSz="622300">
            <a:lnSpc>
              <a:spcPct val="90000"/>
            </a:lnSpc>
            <a:spcBef>
              <a:spcPct val="0"/>
            </a:spcBef>
            <a:spcAft>
              <a:spcPct val="15000"/>
            </a:spcAft>
            <a:buChar char="•"/>
          </a:pPr>
          <a:r>
            <a:rPr lang="es-ES" sz="1400" kern="1200"/>
            <a:t>Se han eliminado las filas que contenían valores nulos en columnas clave, como los acordes principales, para garantizar la integridad de los datos.</a:t>
          </a:r>
          <a:endParaRPr lang="en-US" sz="1400" kern="1200" dirty="0"/>
        </a:p>
      </dsp:txBody>
      <dsp:txXfrm>
        <a:off x="7410825" y="5340"/>
        <a:ext cx="3084223" cy="1850534"/>
      </dsp:txXfrm>
    </dsp:sp>
    <dsp:sp modelId="{683CDC5D-A3D0-49DB-B98F-9BE8C94A941F}">
      <dsp:nvSpPr>
        <dsp:cNvPr id="0" name=""/>
        <dsp:cNvSpPr/>
      </dsp:nvSpPr>
      <dsp:spPr>
        <a:xfrm>
          <a:off x="625532" y="2164296"/>
          <a:ext cx="3084223" cy="185053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b="1" kern="1200"/>
            <a:t>Extracción de valores únicos</a:t>
          </a:r>
          <a:r>
            <a:rPr lang="es-ES" sz="1400" kern="1200"/>
            <a:t>:</a:t>
          </a:r>
          <a:endParaRPr lang="en-US" sz="1400" kern="1200"/>
        </a:p>
        <a:p>
          <a:pPr marL="114300" lvl="1" indent="-114300" algn="l" defTabSz="622300">
            <a:lnSpc>
              <a:spcPct val="90000"/>
            </a:lnSpc>
            <a:spcBef>
              <a:spcPct val="0"/>
            </a:spcBef>
            <a:spcAft>
              <a:spcPct val="15000"/>
            </a:spcAft>
            <a:buChar char="•"/>
          </a:pPr>
          <a:r>
            <a:rPr lang="es-ES" sz="1400" kern="1200"/>
            <a:t>Se han extraído valores únicos de varias columnas importantes (como acordes principales, notas superiores, notas medias, notas base, y perfumistas) y se han almacenado en archivos separados para su revisión y análisis detallado.</a:t>
          </a:r>
          <a:endParaRPr lang="en-US" sz="1400" kern="1200" dirty="0"/>
        </a:p>
      </dsp:txBody>
      <dsp:txXfrm>
        <a:off x="625532" y="2164296"/>
        <a:ext cx="3084223" cy="1850534"/>
      </dsp:txXfrm>
    </dsp:sp>
    <dsp:sp modelId="{303CDEEF-695A-452E-AFFD-15831A03F8BE}">
      <dsp:nvSpPr>
        <dsp:cNvPr id="0" name=""/>
        <dsp:cNvSpPr/>
      </dsp:nvSpPr>
      <dsp:spPr>
        <a:xfrm>
          <a:off x="4018179" y="2164296"/>
          <a:ext cx="3084223" cy="185053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b="1" kern="1200"/>
            <a:t>Limpieza de datos textuales</a:t>
          </a:r>
          <a:r>
            <a:rPr lang="es-ES" sz="1400" kern="1200"/>
            <a:t>:</a:t>
          </a:r>
          <a:endParaRPr lang="en-US" sz="1400" kern="1200"/>
        </a:p>
        <a:p>
          <a:pPr marL="114300" lvl="1" indent="-114300" algn="l" defTabSz="622300">
            <a:lnSpc>
              <a:spcPct val="90000"/>
            </a:lnSpc>
            <a:spcBef>
              <a:spcPct val="0"/>
            </a:spcBef>
            <a:spcAft>
              <a:spcPct val="15000"/>
            </a:spcAft>
            <a:buChar char="•"/>
          </a:pPr>
          <a:r>
            <a:rPr lang="es-ES" sz="1400" kern="1200"/>
            <a:t>Se han limpiado los datos textuales eliminando caracteres no deseados como corchetes, comas y espacios adicionales, lo que permitió obtener un conjunto de datos más estandarizado y homogéneo.</a:t>
          </a:r>
          <a:endParaRPr lang="en-US" sz="1400" kern="1200" dirty="0"/>
        </a:p>
      </dsp:txBody>
      <dsp:txXfrm>
        <a:off x="4018179" y="2164296"/>
        <a:ext cx="3084223" cy="1850534"/>
      </dsp:txXfrm>
    </dsp:sp>
    <dsp:sp modelId="{49000275-00B0-4532-A5EF-7BEED1B101F4}">
      <dsp:nvSpPr>
        <dsp:cNvPr id="0" name=""/>
        <dsp:cNvSpPr/>
      </dsp:nvSpPr>
      <dsp:spPr>
        <a:xfrm>
          <a:off x="7410825" y="2164296"/>
          <a:ext cx="3084223" cy="185053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b="1" kern="1200"/>
            <a:t>División de columnas</a:t>
          </a:r>
          <a:r>
            <a:rPr lang="es-ES" sz="1400" kern="1200"/>
            <a:t>:</a:t>
          </a:r>
          <a:endParaRPr lang="en-US" sz="1400" kern="1200" dirty="0"/>
        </a:p>
        <a:p>
          <a:pPr marL="114300" lvl="1" indent="-114300" algn="l" defTabSz="622300">
            <a:lnSpc>
              <a:spcPct val="90000"/>
            </a:lnSpc>
            <a:spcBef>
              <a:spcPct val="0"/>
            </a:spcBef>
            <a:spcAft>
              <a:spcPct val="15000"/>
            </a:spcAft>
            <a:buChar char="•"/>
          </a:pPr>
          <a:r>
            <a:rPr lang="es-ES" sz="1400" kern="1200"/>
            <a:t>Algunas columnas que contenían múltiples valores en una sola celda, como los acordes principales o los perfumistas, se han dividido en varias columnas nuevas, lo que facilita un análisis más detallado y específico.</a:t>
          </a:r>
          <a:endParaRPr lang="en-US" sz="1400" kern="1200" dirty="0"/>
        </a:p>
      </dsp:txBody>
      <dsp:txXfrm>
        <a:off x="7410825" y="2164296"/>
        <a:ext cx="3084223" cy="1850534"/>
      </dsp:txXfrm>
    </dsp:sp>
    <dsp:sp modelId="{D227AEC0-C59E-4E06-A951-FBF4A3201B99}">
      <dsp:nvSpPr>
        <dsp:cNvPr id="0" name=""/>
        <dsp:cNvSpPr/>
      </dsp:nvSpPr>
      <dsp:spPr>
        <a:xfrm>
          <a:off x="2321855" y="4323253"/>
          <a:ext cx="3084223" cy="185053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ES" sz="1700" b="1" kern="1200"/>
            <a:t>Creación de nuevas variables a partir de datos existentes</a:t>
          </a:r>
          <a:r>
            <a:rPr lang="es-ES" sz="1700" kern="1200"/>
            <a:t>:</a:t>
          </a:r>
          <a:endParaRPr lang="en-US" sz="1700" kern="1200"/>
        </a:p>
        <a:p>
          <a:pPr marL="114300" lvl="1" indent="-114300" algn="l" defTabSz="577850">
            <a:lnSpc>
              <a:spcPct val="90000"/>
            </a:lnSpc>
            <a:spcBef>
              <a:spcPct val="0"/>
            </a:spcBef>
            <a:spcAft>
              <a:spcPct val="15000"/>
            </a:spcAft>
            <a:buChar char="•"/>
          </a:pPr>
          <a:r>
            <a:rPr lang="es-ES" sz="1300" kern="1200" dirty="0"/>
            <a:t>A partir de las columnas originales, se han creado nuevas variables que dividen la información compleja, como la lista de perfumistas, en componentes más manejables (por ejemplo, asignando un perfumista principal y un secundario).</a:t>
          </a:r>
          <a:endParaRPr lang="en-US" sz="1300" kern="1200" dirty="0"/>
        </a:p>
      </dsp:txBody>
      <dsp:txXfrm>
        <a:off x="2321855" y="4323253"/>
        <a:ext cx="3084223" cy="1850534"/>
      </dsp:txXfrm>
    </dsp:sp>
    <dsp:sp modelId="{DAC31888-62F9-40B2-B268-090A8CC11299}">
      <dsp:nvSpPr>
        <dsp:cNvPr id="0" name=""/>
        <dsp:cNvSpPr/>
      </dsp:nvSpPr>
      <dsp:spPr>
        <a:xfrm>
          <a:off x="5714502" y="4323253"/>
          <a:ext cx="3084223" cy="185053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dirty="0"/>
            <a:t>Este conjunto de procedimientos generales permitió estructurar y preparar los datos para su análisis posterior, asegurando una mayor consistencia y calidad de la información disponible.</a:t>
          </a:r>
          <a:endParaRPr lang="en-US" sz="1700" kern="1200" dirty="0"/>
        </a:p>
      </dsp:txBody>
      <dsp:txXfrm>
        <a:off x="5714502" y="4323253"/>
        <a:ext cx="3084223" cy="185053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B07208-CE13-4AD7-9B57-43E52DBDF2E3}" type="datetimeFigureOut">
              <a:rPr lang="es-ES" smtClean="0"/>
              <a:t>24/09/2024</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4C13F-D4D0-44BB-997E-DD0AEB1B7C6E}" type="slidenum">
              <a:rPr lang="es-ES" smtClean="0"/>
              <a:t>‹#›</a:t>
            </a:fld>
            <a:endParaRPr lang="es-ES"/>
          </a:p>
        </p:txBody>
      </p:sp>
    </p:spTree>
    <p:extLst>
      <p:ext uri="{BB962C8B-B14F-4D97-AF65-F5344CB8AC3E}">
        <p14:creationId xmlns:p14="http://schemas.microsoft.com/office/powerpoint/2010/main" val="4139384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944C13F-D4D0-44BB-997E-DD0AEB1B7C6E}" type="slidenum">
              <a:rPr lang="es-ES" smtClean="0"/>
              <a:t>11</a:t>
            </a:fld>
            <a:endParaRPr lang="es-ES"/>
          </a:p>
        </p:txBody>
      </p:sp>
    </p:spTree>
    <p:extLst>
      <p:ext uri="{BB962C8B-B14F-4D97-AF65-F5344CB8AC3E}">
        <p14:creationId xmlns:p14="http://schemas.microsoft.com/office/powerpoint/2010/main" val="4290182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97CF9-4444-B577-8BB6-03826D06FA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
          </a:p>
        </p:txBody>
      </p:sp>
      <p:sp>
        <p:nvSpPr>
          <p:cNvPr id="3" name="Subtitle 2">
            <a:extLst>
              <a:ext uri="{FF2B5EF4-FFF2-40B4-BE49-F238E27FC236}">
                <a16:creationId xmlns:a16="http://schemas.microsoft.com/office/drawing/2014/main" id="{D0AFE7B7-C8C6-E3B2-1072-EFD636EC61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0B431980-7561-FD77-1584-C35D920D9BD5}"/>
              </a:ext>
            </a:extLst>
          </p:cNvPr>
          <p:cNvSpPr>
            <a:spLocks noGrp="1"/>
          </p:cNvSpPr>
          <p:nvPr>
            <p:ph type="dt" sz="half" idx="10"/>
          </p:nvPr>
        </p:nvSpPr>
        <p:spPr/>
        <p:txBody>
          <a:bodyPr/>
          <a:lstStyle/>
          <a:p>
            <a:fld id="{72B95348-FE81-4B17-BFB1-DE6200AA337F}" type="datetimeFigureOut">
              <a:rPr lang="es-ES" smtClean="0"/>
              <a:t>24/09/2024</a:t>
            </a:fld>
            <a:endParaRPr lang="es-ES"/>
          </a:p>
        </p:txBody>
      </p:sp>
      <p:sp>
        <p:nvSpPr>
          <p:cNvPr id="5" name="Footer Placeholder 4">
            <a:extLst>
              <a:ext uri="{FF2B5EF4-FFF2-40B4-BE49-F238E27FC236}">
                <a16:creationId xmlns:a16="http://schemas.microsoft.com/office/drawing/2014/main" id="{BBF45D30-0975-660F-85FD-0170D00E2A98}"/>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8915FCDF-66CC-4627-237B-B14889381245}"/>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791316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A11B3-2113-AE62-5D1B-776397529922}"/>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572335EE-917B-AC58-557B-ABF2070061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2D27A116-8CB4-16CF-AC5E-0EACD44A3775}"/>
              </a:ext>
            </a:extLst>
          </p:cNvPr>
          <p:cNvSpPr>
            <a:spLocks noGrp="1"/>
          </p:cNvSpPr>
          <p:nvPr>
            <p:ph type="dt" sz="half" idx="10"/>
          </p:nvPr>
        </p:nvSpPr>
        <p:spPr/>
        <p:txBody>
          <a:bodyPr/>
          <a:lstStyle/>
          <a:p>
            <a:fld id="{72B95348-FE81-4B17-BFB1-DE6200AA337F}" type="datetimeFigureOut">
              <a:rPr lang="es-ES" smtClean="0"/>
              <a:t>24/09/2024</a:t>
            </a:fld>
            <a:endParaRPr lang="es-ES"/>
          </a:p>
        </p:txBody>
      </p:sp>
      <p:sp>
        <p:nvSpPr>
          <p:cNvPr id="5" name="Footer Placeholder 4">
            <a:extLst>
              <a:ext uri="{FF2B5EF4-FFF2-40B4-BE49-F238E27FC236}">
                <a16:creationId xmlns:a16="http://schemas.microsoft.com/office/drawing/2014/main" id="{300C58C9-F0F4-AA49-FDD4-3B9BA546AA8F}"/>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0085A705-19E5-33E1-B0E8-68F2C5FEA6E3}"/>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2835247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15E14B-3E8E-08FE-94AD-7F2976F092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82E43F2D-560E-9CF3-37CF-3DD6DA4135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E4E94999-91CE-1C5C-B99C-4A1CE4959519}"/>
              </a:ext>
            </a:extLst>
          </p:cNvPr>
          <p:cNvSpPr>
            <a:spLocks noGrp="1"/>
          </p:cNvSpPr>
          <p:nvPr>
            <p:ph type="dt" sz="half" idx="10"/>
          </p:nvPr>
        </p:nvSpPr>
        <p:spPr/>
        <p:txBody>
          <a:bodyPr/>
          <a:lstStyle/>
          <a:p>
            <a:fld id="{72B95348-FE81-4B17-BFB1-DE6200AA337F}" type="datetimeFigureOut">
              <a:rPr lang="es-ES" smtClean="0"/>
              <a:t>24/09/2024</a:t>
            </a:fld>
            <a:endParaRPr lang="es-ES"/>
          </a:p>
        </p:txBody>
      </p:sp>
      <p:sp>
        <p:nvSpPr>
          <p:cNvPr id="5" name="Footer Placeholder 4">
            <a:extLst>
              <a:ext uri="{FF2B5EF4-FFF2-40B4-BE49-F238E27FC236}">
                <a16:creationId xmlns:a16="http://schemas.microsoft.com/office/drawing/2014/main" id="{DB7227B2-B802-0209-B821-A4F8B0097982}"/>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027364AC-20B6-515D-899F-7297FB182BB5}"/>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2071894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11C0-E2F7-468A-D266-0484D341BAC5}"/>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76D0FF7F-52F9-059F-5E11-7AE337A5F0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B3F6F4C7-9EEA-18DD-6CFA-36E004E08D3D}"/>
              </a:ext>
            </a:extLst>
          </p:cNvPr>
          <p:cNvSpPr>
            <a:spLocks noGrp="1"/>
          </p:cNvSpPr>
          <p:nvPr>
            <p:ph type="dt" sz="half" idx="10"/>
          </p:nvPr>
        </p:nvSpPr>
        <p:spPr/>
        <p:txBody>
          <a:bodyPr/>
          <a:lstStyle/>
          <a:p>
            <a:fld id="{72B95348-FE81-4B17-BFB1-DE6200AA337F}" type="datetimeFigureOut">
              <a:rPr lang="es-ES" smtClean="0"/>
              <a:t>24/09/2024</a:t>
            </a:fld>
            <a:endParaRPr lang="es-ES"/>
          </a:p>
        </p:txBody>
      </p:sp>
      <p:sp>
        <p:nvSpPr>
          <p:cNvPr id="5" name="Footer Placeholder 4">
            <a:extLst>
              <a:ext uri="{FF2B5EF4-FFF2-40B4-BE49-F238E27FC236}">
                <a16:creationId xmlns:a16="http://schemas.microsoft.com/office/drawing/2014/main" id="{66D603A1-5306-3CF4-15DE-09B151EA34E6}"/>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67A5D810-FD8A-5B9F-37C8-761F7982C596}"/>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3828847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001E-D93C-A18F-1E70-E6CC0DFDAE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EA292956-DA0D-29C9-0388-DEE15A2CE4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C62771-6F56-CED2-CA26-BFDF2CD714E9}"/>
              </a:ext>
            </a:extLst>
          </p:cNvPr>
          <p:cNvSpPr>
            <a:spLocks noGrp="1"/>
          </p:cNvSpPr>
          <p:nvPr>
            <p:ph type="dt" sz="half" idx="10"/>
          </p:nvPr>
        </p:nvSpPr>
        <p:spPr/>
        <p:txBody>
          <a:bodyPr/>
          <a:lstStyle/>
          <a:p>
            <a:fld id="{72B95348-FE81-4B17-BFB1-DE6200AA337F}" type="datetimeFigureOut">
              <a:rPr lang="es-ES" smtClean="0"/>
              <a:t>24/09/2024</a:t>
            </a:fld>
            <a:endParaRPr lang="es-ES"/>
          </a:p>
        </p:txBody>
      </p:sp>
      <p:sp>
        <p:nvSpPr>
          <p:cNvPr id="5" name="Footer Placeholder 4">
            <a:extLst>
              <a:ext uri="{FF2B5EF4-FFF2-40B4-BE49-F238E27FC236}">
                <a16:creationId xmlns:a16="http://schemas.microsoft.com/office/drawing/2014/main" id="{2B6BD9F8-A404-49A1-2290-BC1CA94EB05E}"/>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AC39E113-8201-A800-C735-17C503BE820A}"/>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1734867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98C00-06EF-0E35-FB14-52FF0C892FB5}"/>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84BFDFDD-2A9F-29FA-E12D-CB2A049260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FB9FBED6-86FB-631D-8240-B30EB10A5A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6FF7054B-7121-0898-C7D0-80066CD92864}"/>
              </a:ext>
            </a:extLst>
          </p:cNvPr>
          <p:cNvSpPr>
            <a:spLocks noGrp="1"/>
          </p:cNvSpPr>
          <p:nvPr>
            <p:ph type="dt" sz="half" idx="10"/>
          </p:nvPr>
        </p:nvSpPr>
        <p:spPr/>
        <p:txBody>
          <a:bodyPr/>
          <a:lstStyle/>
          <a:p>
            <a:fld id="{72B95348-FE81-4B17-BFB1-DE6200AA337F}" type="datetimeFigureOut">
              <a:rPr lang="es-ES" smtClean="0"/>
              <a:t>24/09/2024</a:t>
            </a:fld>
            <a:endParaRPr lang="es-ES"/>
          </a:p>
        </p:txBody>
      </p:sp>
      <p:sp>
        <p:nvSpPr>
          <p:cNvPr id="6" name="Footer Placeholder 5">
            <a:extLst>
              <a:ext uri="{FF2B5EF4-FFF2-40B4-BE49-F238E27FC236}">
                <a16:creationId xmlns:a16="http://schemas.microsoft.com/office/drawing/2014/main" id="{EE231ADA-B2EA-055B-5ED8-7539C0F8B83F}"/>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6E3F1B69-083E-7385-B2DB-D0CFDCA939C2}"/>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2635159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ACA7D-2C09-E875-6889-00DE608BF1DF}"/>
              </a:ext>
            </a:extLst>
          </p:cNvPr>
          <p:cNvSpPr>
            <a:spLocks noGrp="1"/>
          </p:cNvSpPr>
          <p:nvPr>
            <p:ph type="title"/>
          </p:nvPr>
        </p:nvSpPr>
        <p:spPr>
          <a:xfrm>
            <a:off x="839788" y="365125"/>
            <a:ext cx="10515600" cy="1325563"/>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4DACF950-70AC-F0B6-9FDD-9A19FA3F17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2E05FE-7157-A176-D5B1-F1B19F24F5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B869E4C3-BDD9-B104-C7DD-1D43E1CA5F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8815ED-3273-8002-40E4-51386947BC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2DBE67F5-9F78-FE4D-9F3A-D4A48E0E94B3}"/>
              </a:ext>
            </a:extLst>
          </p:cNvPr>
          <p:cNvSpPr>
            <a:spLocks noGrp="1"/>
          </p:cNvSpPr>
          <p:nvPr>
            <p:ph type="dt" sz="half" idx="10"/>
          </p:nvPr>
        </p:nvSpPr>
        <p:spPr/>
        <p:txBody>
          <a:bodyPr/>
          <a:lstStyle/>
          <a:p>
            <a:fld id="{72B95348-FE81-4B17-BFB1-DE6200AA337F}" type="datetimeFigureOut">
              <a:rPr lang="es-ES" smtClean="0"/>
              <a:t>24/09/2024</a:t>
            </a:fld>
            <a:endParaRPr lang="es-ES"/>
          </a:p>
        </p:txBody>
      </p:sp>
      <p:sp>
        <p:nvSpPr>
          <p:cNvPr id="8" name="Footer Placeholder 7">
            <a:extLst>
              <a:ext uri="{FF2B5EF4-FFF2-40B4-BE49-F238E27FC236}">
                <a16:creationId xmlns:a16="http://schemas.microsoft.com/office/drawing/2014/main" id="{AF71931A-8C39-60BA-E8A3-6B27D1768BF9}"/>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9BB35893-C8C9-EA65-79F2-C341F865A3B8}"/>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1879089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82DD1-9FD4-DDA8-4FD2-B399D4A7B3D5}"/>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4E4DC475-8873-3B53-84D0-A43319C99EE9}"/>
              </a:ext>
            </a:extLst>
          </p:cNvPr>
          <p:cNvSpPr>
            <a:spLocks noGrp="1"/>
          </p:cNvSpPr>
          <p:nvPr>
            <p:ph type="dt" sz="half" idx="10"/>
          </p:nvPr>
        </p:nvSpPr>
        <p:spPr/>
        <p:txBody>
          <a:bodyPr/>
          <a:lstStyle/>
          <a:p>
            <a:fld id="{72B95348-FE81-4B17-BFB1-DE6200AA337F}" type="datetimeFigureOut">
              <a:rPr lang="es-ES" smtClean="0"/>
              <a:t>24/09/2024</a:t>
            </a:fld>
            <a:endParaRPr lang="es-ES"/>
          </a:p>
        </p:txBody>
      </p:sp>
      <p:sp>
        <p:nvSpPr>
          <p:cNvPr id="4" name="Footer Placeholder 3">
            <a:extLst>
              <a:ext uri="{FF2B5EF4-FFF2-40B4-BE49-F238E27FC236}">
                <a16:creationId xmlns:a16="http://schemas.microsoft.com/office/drawing/2014/main" id="{6872C466-3542-991D-E656-D7CA9F34B813}"/>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34C2FE47-D85F-AADC-8641-8455CBFD8E39}"/>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3675245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E3819D-7885-6046-3396-CDC781608F02}"/>
              </a:ext>
            </a:extLst>
          </p:cNvPr>
          <p:cNvSpPr>
            <a:spLocks noGrp="1"/>
          </p:cNvSpPr>
          <p:nvPr>
            <p:ph type="dt" sz="half" idx="10"/>
          </p:nvPr>
        </p:nvSpPr>
        <p:spPr/>
        <p:txBody>
          <a:bodyPr/>
          <a:lstStyle/>
          <a:p>
            <a:fld id="{72B95348-FE81-4B17-BFB1-DE6200AA337F}" type="datetimeFigureOut">
              <a:rPr lang="es-ES" smtClean="0"/>
              <a:t>24/09/2024</a:t>
            </a:fld>
            <a:endParaRPr lang="es-ES"/>
          </a:p>
        </p:txBody>
      </p:sp>
      <p:sp>
        <p:nvSpPr>
          <p:cNvPr id="3" name="Footer Placeholder 2">
            <a:extLst>
              <a:ext uri="{FF2B5EF4-FFF2-40B4-BE49-F238E27FC236}">
                <a16:creationId xmlns:a16="http://schemas.microsoft.com/office/drawing/2014/main" id="{5B991ED1-AE5E-FCFF-E575-E09A5913B7E1}"/>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A147ACE4-3382-5DAB-31FD-E84292E3E7F4}"/>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3429229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46F25-7AA9-9FE2-279B-833A709012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01A1BEF2-DC58-88D2-1B65-9003C28FDB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A462DFA3-1C39-6C60-D898-97F89D345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1D1D18-2041-CEFE-B5A6-3DAA8E8DEFFC}"/>
              </a:ext>
            </a:extLst>
          </p:cNvPr>
          <p:cNvSpPr>
            <a:spLocks noGrp="1"/>
          </p:cNvSpPr>
          <p:nvPr>
            <p:ph type="dt" sz="half" idx="10"/>
          </p:nvPr>
        </p:nvSpPr>
        <p:spPr/>
        <p:txBody>
          <a:bodyPr/>
          <a:lstStyle/>
          <a:p>
            <a:fld id="{72B95348-FE81-4B17-BFB1-DE6200AA337F}" type="datetimeFigureOut">
              <a:rPr lang="es-ES" smtClean="0"/>
              <a:t>24/09/2024</a:t>
            </a:fld>
            <a:endParaRPr lang="es-ES"/>
          </a:p>
        </p:txBody>
      </p:sp>
      <p:sp>
        <p:nvSpPr>
          <p:cNvPr id="6" name="Footer Placeholder 5">
            <a:extLst>
              <a:ext uri="{FF2B5EF4-FFF2-40B4-BE49-F238E27FC236}">
                <a16:creationId xmlns:a16="http://schemas.microsoft.com/office/drawing/2014/main" id="{ED50E78B-9F9F-483E-7ECE-D2627DC5CD57}"/>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0AF41A5D-C3C2-5957-165F-9C2137E66F4F}"/>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3254903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40581-73BE-C93E-4517-A01AE4FE13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01526ED6-DC79-A4D3-F720-31223E53C3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a:extLst>
              <a:ext uri="{FF2B5EF4-FFF2-40B4-BE49-F238E27FC236}">
                <a16:creationId xmlns:a16="http://schemas.microsoft.com/office/drawing/2014/main" id="{04A0BC54-CAD1-5CAB-4998-9A82EA8DAB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ED362E-3476-8DAC-E891-34DA0167401E}"/>
              </a:ext>
            </a:extLst>
          </p:cNvPr>
          <p:cNvSpPr>
            <a:spLocks noGrp="1"/>
          </p:cNvSpPr>
          <p:nvPr>
            <p:ph type="dt" sz="half" idx="10"/>
          </p:nvPr>
        </p:nvSpPr>
        <p:spPr/>
        <p:txBody>
          <a:bodyPr/>
          <a:lstStyle/>
          <a:p>
            <a:fld id="{72B95348-FE81-4B17-BFB1-DE6200AA337F}" type="datetimeFigureOut">
              <a:rPr lang="es-ES" smtClean="0"/>
              <a:t>24/09/2024</a:t>
            </a:fld>
            <a:endParaRPr lang="es-ES"/>
          </a:p>
        </p:txBody>
      </p:sp>
      <p:sp>
        <p:nvSpPr>
          <p:cNvPr id="6" name="Footer Placeholder 5">
            <a:extLst>
              <a:ext uri="{FF2B5EF4-FFF2-40B4-BE49-F238E27FC236}">
                <a16:creationId xmlns:a16="http://schemas.microsoft.com/office/drawing/2014/main" id="{12D33093-D96C-3CBE-3220-1443C342BCDC}"/>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639E3E2E-41F4-9902-89D4-46A2BFF16553}"/>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1514449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DF8124-F965-DD4D-7C00-FCAF081833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C216A77D-3DFA-8BE3-1D45-9C50A61DC8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8FCFCD29-A297-3B6A-55C5-DDBE3CC022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B95348-FE81-4B17-BFB1-DE6200AA337F}" type="datetimeFigureOut">
              <a:rPr lang="es-ES" smtClean="0"/>
              <a:t>24/09/2024</a:t>
            </a:fld>
            <a:endParaRPr lang="es-ES"/>
          </a:p>
        </p:txBody>
      </p:sp>
      <p:sp>
        <p:nvSpPr>
          <p:cNvPr id="5" name="Footer Placeholder 4">
            <a:extLst>
              <a:ext uri="{FF2B5EF4-FFF2-40B4-BE49-F238E27FC236}">
                <a16:creationId xmlns:a16="http://schemas.microsoft.com/office/drawing/2014/main" id="{B8D3C95D-A56D-6077-37CD-8EE734DCBB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4BF98AA5-7A78-E1AA-E14D-D5354E7192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216673-4014-4FC2-87D9-09C0418B2DF1}" type="slidenum">
              <a:rPr lang="es-ES" smtClean="0"/>
              <a:t>‹#›</a:t>
            </a:fld>
            <a:endParaRPr lang="es-ES"/>
          </a:p>
        </p:txBody>
      </p:sp>
    </p:spTree>
    <p:extLst>
      <p:ext uri="{BB962C8B-B14F-4D97-AF65-F5344CB8AC3E}">
        <p14:creationId xmlns:p14="http://schemas.microsoft.com/office/powerpoint/2010/main" val="10930018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ursuit.unimelb.edu.au/articles/fragrance-fallout"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pexels.com/photo/black-and-white-blue-bottles-close-up-339835/"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image" Target="../media/image36.png"/><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3C7FAA3-5793-097D-F548-2251C77F1E6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976"/>
          <a:stretch/>
        </p:blipFill>
        <p:spPr>
          <a:xfrm>
            <a:off x="2522358" y="10"/>
            <a:ext cx="9669642" cy="6857990"/>
          </a:xfrm>
          <a:prstGeom prst="rect">
            <a:avLst/>
          </a:prstGeom>
        </p:spPr>
      </p:pic>
      <p:sp>
        <p:nvSpPr>
          <p:cNvPr id="12" name="Rectangle 1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545243-04C6-D6D4-B510-7A77BD4BE622}"/>
              </a:ext>
            </a:extLst>
          </p:cNvPr>
          <p:cNvSpPr>
            <a:spLocks noGrp="1"/>
          </p:cNvSpPr>
          <p:nvPr>
            <p:ph type="ctrTitle"/>
          </p:nvPr>
        </p:nvSpPr>
        <p:spPr>
          <a:xfrm>
            <a:off x="952228" y="743447"/>
            <a:ext cx="3973385" cy="3692028"/>
          </a:xfrm>
          <a:noFill/>
        </p:spPr>
        <p:txBody>
          <a:bodyPr>
            <a:normAutofit/>
          </a:bodyPr>
          <a:lstStyle/>
          <a:p>
            <a:pPr algn="l"/>
            <a:r>
              <a:rPr lang="es-ES" sz="5200" b="1"/>
              <a:t> Perfumes: </a:t>
            </a:r>
            <a:br>
              <a:rPr lang="es-ES" sz="5200" b="1"/>
            </a:br>
            <a:r>
              <a:rPr lang="es-ES" sz="5200" b="1"/>
              <a:t>Análisis de Notas Olfativas y Valoraciones</a:t>
            </a:r>
          </a:p>
        </p:txBody>
      </p:sp>
      <p:sp>
        <p:nvSpPr>
          <p:cNvPr id="3" name="Subtitle 2">
            <a:extLst>
              <a:ext uri="{FF2B5EF4-FFF2-40B4-BE49-F238E27FC236}">
                <a16:creationId xmlns:a16="http://schemas.microsoft.com/office/drawing/2014/main" id="{605B2919-7518-7372-9B83-2870C7711DD4}"/>
              </a:ext>
            </a:extLst>
          </p:cNvPr>
          <p:cNvSpPr>
            <a:spLocks noGrp="1"/>
          </p:cNvSpPr>
          <p:nvPr>
            <p:ph type="subTitle" idx="1"/>
          </p:nvPr>
        </p:nvSpPr>
        <p:spPr>
          <a:xfrm>
            <a:off x="952229" y="4629234"/>
            <a:ext cx="3973386" cy="1485319"/>
          </a:xfrm>
          <a:noFill/>
        </p:spPr>
        <p:txBody>
          <a:bodyPr>
            <a:normAutofit/>
          </a:bodyPr>
          <a:lstStyle/>
          <a:p>
            <a:pPr algn="l"/>
            <a:endParaRPr lang="es-ES" sz="2000"/>
          </a:p>
          <a:p>
            <a:pPr algn="l"/>
            <a:endParaRPr lang="es-ES" sz="2000"/>
          </a:p>
          <a:p>
            <a:pPr algn="l"/>
            <a:r>
              <a:rPr lang="es-ES" sz="2000"/>
              <a:t>Un Estudio de Predicción del Éxito Basado en Notas Olfativas</a:t>
            </a:r>
          </a:p>
        </p:txBody>
      </p:sp>
    </p:spTree>
    <p:extLst>
      <p:ext uri="{BB962C8B-B14F-4D97-AF65-F5344CB8AC3E}">
        <p14:creationId xmlns:p14="http://schemas.microsoft.com/office/powerpoint/2010/main" val="885346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extBox 7">
            <a:extLst>
              <a:ext uri="{FF2B5EF4-FFF2-40B4-BE49-F238E27FC236}">
                <a16:creationId xmlns:a16="http://schemas.microsoft.com/office/drawing/2014/main" id="{698C9F52-B16B-DF0D-1032-CF90D8C55BA3}"/>
              </a:ext>
            </a:extLst>
          </p:cNvPr>
          <p:cNvSpPr txBox="1"/>
          <p:nvPr/>
        </p:nvSpPr>
        <p:spPr>
          <a:xfrm>
            <a:off x="166255" y="138546"/>
            <a:ext cx="6140615" cy="5964142"/>
          </a:xfrm>
          <a:prstGeom prst="rect">
            <a:avLst/>
          </a:prstGeom>
        </p:spPr>
        <p:txBody>
          <a:bodyPr vert="horz" lIns="91440" tIns="45720" rIns="91440" bIns="45720" rtlCol="0">
            <a:noAutofit/>
          </a:bodyPr>
          <a:lstStyle/>
          <a:p>
            <a:pPr>
              <a:lnSpc>
                <a:spcPct val="90000"/>
              </a:lnSpc>
              <a:spcAft>
                <a:spcPts val="600"/>
              </a:spcAft>
            </a:pPr>
            <a:r>
              <a:rPr lang="en-US" sz="2000" dirty="0"/>
              <a:t>                  </a:t>
            </a:r>
            <a:r>
              <a:rPr lang="en-US" sz="2400" dirty="0" err="1">
                <a:solidFill>
                  <a:srgbClr val="493625"/>
                </a:solidFill>
              </a:rPr>
              <a:t>Proceso</a:t>
            </a:r>
            <a:r>
              <a:rPr lang="en-US" sz="2400" dirty="0">
                <a:solidFill>
                  <a:srgbClr val="493625"/>
                </a:solidFill>
              </a:rPr>
              <a:t> de Web Scraping</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El </a:t>
            </a:r>
            <a:r>
              <a:rPr lang="en-US" sz="2000" dirty="0" err="1"/>
              <a:t>objetivo</a:t>
            </a:r>
            <a:r>
              <a:rPr lang="en-US" sz="2000" dirty="0"/>
              <a:t> </a:t>
            </a:r>
            <a:r>
              <a:rPr lang="en-US" sz="2000" dirty="0" err="1"/>
              <a:t>fue</a:t>
            </a:r>
            <a:r>
              <a:rPr lang="en-US" sz="2000" dirty="0"/>
              <a:t> </a:t>
            </a:r>
            <a:r>
              <a:rPr lang="en-US" sz="2000" dirty="0" err="1"/>
              <a:t>recolectar</a:t>
            </a:r>
            <a:r>
              <a:rPr lang="en-US" sz="2000" dirty="0"/>
              <a:t> </a:t>
            </a:r>
            <a:r>
              <a:rPr lang="en-US" sz="2000" dirty="0" err="1"/>
              <a:t>datos</a:t>
            </a:r>
            <a:r>
              <a:rPr lang="en-US" sz="2000" dirty="0"/>
              <a:t> sobre perfumes de Fragrantica.com, Parfumo.com y Aromo.ru utilizando técnicas de web scraping. Este </a:t>
            </a:r>
            <a:r>
              <a:rPr lang="en-US" sz="2000" dirty="0" err="1"/>
              <a:t>método</a:t>
            </a:r>
            <a:r>
              <a:rPr lang="en-US" sz="2000" dirty="0"/>
              <a:t> </a:t>
            </a:r>
            <a:r>
              <a:rPr lang="en-US" sz="2000" dirty="0" err="1"/>
              <a:t>permite</a:t>
            </a:r>
            <a:r>
              <a:rPr lang="en-US" sz="2000" dirty="0"/>
              <a:t> </a:t>
            </a:r>
            <a:r>
              <a:rPr lang="en-US" sz="2000" dirty="0" err="1"/>
              <a:t>extraer</a:t>
            </a:r>
            <a:r>
              <a:rPr lang="en-US" sz="2000" dirty="0"/>
              <a:t> </a:t>
            </a:r>
            <a:r>
              <a:rPr lang="en-US" sz="2000" dirty="0" err="1"/>
              <a:t>información</a:t>
            </a:r>
            <a:r>
              <a:rPr lang="en-US" sz="2000" dirty="0"/>
              <a:t> de sitios web </a:t>
            </a:r>
            <a:r>
              <a:rPr lang="en-US" sz="2000" dirty="0" err="1"/>
              <a:t>imitando</a:t>
            </a:r>
            <a:r>
              <a:rPr lang="en-US" sz="2000" dirty="0"/>
              <a:t> la </a:t>
            </a:r>
            <a:r>
              <a:rPr lang="en-US" sz="2000" dirty="0" err="1"/>
              <a:t>interacción</a:t>
            </a:r>
            <a:r>
              <a:rPr lang="en-US" sz="2000" dirty="0"/>
              <a:t> </a:t>
            </a:r>
            <a:r>
              <a:rPr lang="en-US" sz="2000" dirty="0" err="1"/>
              <a:t>humana</a:t>
            </a:r>
            <a:r>
              <a:rPr lang="en-US" sz="2000" dirty="0"/>
              <a:t> con ellos. Los </a:t>
            </a:r>
            <a:r>
              <a:rPr lang="en-US" sz="2000" dirty="0" err="1"/>
              <a:t>datos</a:t>
            </a:r>
            <a:r>
              <a:rPr lang="en-US" sz="2000" dirty="0"/>
              <a:t> </a:t>
            </a:r>
            <a:r>
              <a:rPr lang="en-US" sz="2000" dirty="0" err="1"/>
              <a:t>obtenidos</a:t>
            </a:r>
            <a:r>
              <a:rPr lang="en-US" sz="2000" dirty="0"/>
              <a:t> son </a:t>
            </a:r>
            <a:r>
              <a:rPr lang="en-US" sz="2000" dirty="0" err="1"/>
              <a:t>esenciales</a:t>
            </a:r>
            <a:r>
              <a:rPr lang="en-US" sz="2000" dirty="0"/>
              <a:t> para </a:t>
            </a:r>
            <a:r>
              <a:rPr lang="en-US" sz="2000" dirty="0" err="1"/>
              <a:t>analizar</a:t>
            </a:r>
            <a:r>
              <a:rPr lang="en-US" sz="2000" dirty="0"/>
              <a:t> </a:t>
            </a:r>
            <a:r>
              <a:rPr lang="en-US" sz="2000" dirty="0" err="1"/>
              <a:t>tendencias</a:t>
            </a:r>
            <a:r>
              <a:rPr lang="en-US" sz="2000" dirty="0"/>
              <a:t> y patrones en </a:t>
            </a:r>
            <a:r>
              <a:rPr lang="en-US" sz="2000" dirty="0" err="1"/>
              <a:t>los</a:t>
            </a:r>
            <a:r>
              <a:rPr lang="en-US" sz="2000" dirty="0"/>
              <a:t> perfumes.</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Pasos Principales:</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1600" dirty="0" err="1"/>
              <a:t>Identificación</a:t>
            </a:r>
            <a:r>
              <a:rPr lang="en-US" sz="1600" dirty="0"/>
              <a:t> de URLs </a:t>
            </a:r>
          </a:p>
          <a:p>
            <a:pPr indent="-228600">
              <a:lnSpc>
                <a:spcPct val="90000"/>
              </a:lnSpc>
              <a:spcAft>
                <a:spcPts val="600"/>
              </a:spcAft>
              <a:buFont typeface="Arial" panose="020B0604020202020204" pitchFamily="34" charset="0"/>
              <a:buChar char="•"/>
            </a:pPr>
            <a:r>
              <a:rPr lang="en-US" sz="1600" dirty="0" err="1"/>
              <a:t>Inspección</a:t>
            </a:r>
            <a:r>
              <a:rPr lang="en-US" sz="1600" dirty="0"/>
              <a:t> de la Estructura HTML</a:t>
            </a:r>
          </a:p>
          <a:p>
            <a:pPr indent="-228600">
              <a:lnSpc>
                <a:spcPct val="90000"/>
              </a:lnSpc>
              <a:spcAft>
                <a:spcPts val="600"/>
              </a:spcAft>
              <a:buFont typeface="Arial" panose="020B0604020202020204" pitchFamily="34" charset="0"/>
              <a:buChar char="•"/>
            </a:pPr>
            <a:r>
              <a:rPr lang="en-US" sz="1600" dirty="0" err="1"/>
              <a:t>Escritura</a:t>
            </a:r>
            <a:r>
              <a:rPr lang="en-US" sz="1600" dirty="0"/>
              <a:t> del Script de Scraping</a:t>
            </a:r>
          </a:p>
          <a:p>
            <a:pPr indent="-228600">
              <a:lnSpc>
                <a:spcPct val="90000"/>
              </a:lnSpc>
              <a:spcAft>
                <a:spcPts val="600"/>
              </a:spcAft>
              <a:buFont typeface="Arial" panose="020B0604020202020204" pitchFamily="34" charset="0"/>
              <a:buChar char="•"/>
            </a:pPr>
            <a:r>
              <a:rPr lang="en-US" sz="1600" dirty="0"/>
              <a:t>Se </a:t>
            </a:r>
            <a:r>
              <a:rPr lang="en-US" sz="1600" dirty="0" err="1"/>
              <a:t>utilizó</a:t>
            </a:r>
            <a:r>
              <a:rPr lang="en-US" sz="1600" dirty="0"/>
              <a:t> Python junto con </a:t>
            </a:r>
            <a:r>
              <a:rPr lang="en-US" sz="1600" dirty="0" err="1"/>
              <a:t>bibliotecas</a:t>
            </a:r>
            <a:r>
              <a:rPr lang="en-US" sz="1600" dirty="0"/>
              <a:t> como </a:t>
            </a:r>
            <a:r>
              <a:rPr lang="en-US" sz="1600" dirty="0" err="1"/>
              <a:t>BeautifulSoup</a:t>
            </a:r>
            <a:r>
              <a:rPr lang="en-US" sz="1600" dirty="0"/>
              <a:t> y requests para </a:t>
            </a:r>
            <a:r>
              <a:rPr lang="en-US" sz="1600" dirty="0" err="1"/>
              <a:t>realizar</a:t>
            </a:r>
            <a:r>
              <a:rPr lang="en-US" sz="1600" dirty="0"/>
              <a:t> solicitudes HTTP, </a:t>
            </a:r>
            <a:r>
              <a:rPr lang="en-US" sz="1600" dirty="0" err="1"/>
              <a:t>extraer</a:t>
            </a:r>
            <a:r>
              <a:rPr lang="en-US" sz="1600" dirty="0"/>
              <a:t> </a:t>
            </a:r>
            <a:r>
              <a:rPr lang="en-US" sz="1600" dirty="0" err="1"/>
              <a:t>los</a:t>
            </a:r>
            <a:r>
              <a:rPr lang="en-US" sz="1600" dirty="0"/>
              <a:t> </a:t>
            </a:r>
            <a:r>
              <a:rPr lang="en-US" sz="1600" dirty="0" err="1"/>
              <a:t>datos</a:t>
            </a:r>
            <a:r>
              <a:rPr lang="en-US" sz="1600" dirty="0"/>
              <a:t> relevantes y </a:t>
            </a:r>
            <a:r>
              <a:rPr lang="en-US" sz="1600" dirty="0" err="1"/>
              <a:t>almacenarlos</a:t>
            </a:r>
            <a:r>
              <a:rPr lang="en-US" sz="1600" dirty="0"/>
              <a:t> en </a:t>
            </a:r>
            <a:r>
              <a:rPr lang="en-US" sz="1600" dirty="0" err="1"/>
              <a:t>formato</a:t>
            </a:r>
            <a:r>
              <a:rPr lang="en-US" sz="1600" dirty="0"/>
              <a:t> CSV.</a:t>
            </a:r>
          </a:p>
          <a:p>
            <a:pPr indent="-228600">
              <a:lnSpc>
                <a:spcPct val="90000"/>
              </a:lnSpc>
              <a:spcAft>
                <a:spcPts val="600"/>
              </a:spcAft>
              <a:buFont typeface="Arial" panose="020B0604020202020204" pitchFamily="34" charset="0"/>
              <a:buChar char="•"/>
            </a:pPr>
            <a:r>
              <a:rPr lang="en-US" sz="1600" dirty="0" err="1"/>
              <a:t>Manejo</a:t>
            </a:r>
            <a:r>
              <a:rPr lang="en-US" sz="1600" dirty="0"/>
              <a:t> de </a:t>
            </a:r>
            <a:r>
              <a:rPr lang="en-US" sz="1600" dirty="0" err="1"/>
              <a:t>Paginación</a:t>
            </a:r>
            <a:r>
              <a:rPr lang="en-US" sz="1600" dirty="0"/>
              <a:t> y </a:t>
            </a:r>
            <a:r>
              <a:rPr lang="en-US" sz="1600" dirty="0" err="1"/>
              <a:t>Contenido</a:t>
            </a:r>
            <a:r>
              <a:rPr lang="en-US" sz="1600" dirty="0"/>
              <a:t> </a:t>
            </a:r>
            <a:r>
              <a:rPr lang="en-US" sz="1600" dirty="0" err="1"/>
              <a:t>Dinámico</a:t>
            </a:r>
            <a:endParaRPr lang="en-US" sz="1600" dirty="0"/>
          </a:p>
          <a:p>
            <a:pPr indent="-228600">
              <a:lnSpc>
                <a:spcPct val="90000"/>
              </a:lnSpc>
              <a:spcAft>
                <a:spcPts val="600"/>
              </a:spcAft>
              <a:buFont typeface="Arial" panose="020B0604020202020204" pitchFamily="34" charset="0"/>
              <a:buChar char="•"/>
            </a:pPr>
            <a:r>
              <a:rPr lang="en-US" sz="1600" dirty="0" err="1"/>
              <a:t>Almacenamiento</a:t>
            </a:r>
            <a:r>
              <a:rPr lang="en-US" sz="1600" dirty="0"/>
              <a:t> de </a:t>
            </a:r>
            <a:r>
              <a:rPr lang="en-US" sz="1600" dirty="0" err="1"/>
              <a:t>los</a:t>
            </a:r>
            <a:r>
              <a:rPr lang="en-US" sz="1600" dirty="0"/>
              <a:t> Datos: Los </a:t>
            </a:r>
            <a:r>
              <a:rPr lang="en-US" sz="1600" dirty="0" err="1"/>
              <a:t>datos</a:t>
            </a:r>
            <a:r>
              <a:rPr lang="en-US" sz="1600" dirty="0"/>
              <a:t> </a:t>
            </a:r>
            <a:r>
              <a:rPr lang="en-US" sz="1600" dirty="0" err="1"/>
              <a:t>obtenidos</a:t>
            </a:r>
            <a:r>
              <a:rPr lang="en-US" sz="1600" dirty="0"/>
              <a:t> se </a:t>
            </a:r>
            <a:r>
              <a:rPr lang="en-US" sz="1600" dirty="0" err="1"/>
              <a:t>guardaron</a:t>
            </a:r>
            <a:r>
              <a:rPr lang="en-US" sz="1600" dirty="0"/>
              <a:t> en </a:t>
            </a:r>
            <a:r>
              <a:rPr lang="en-US" sz="1600" dirty="0" err="1"/>
              <a:t>archivos</a:t>
            </a:r>
            <a:r>
              <a:rPr lang="en-US" sz="1600" dirty="0"/>
              <a:t> CSV para </a:t>
            </a:r>
            <a:r>
              <a:rPr lang="en-US" sz="1600" dirty="0" err="1"/>
              <a:t>su</a:t>
            </a:r>
            <a:r>
              <a:rPr lang="en-US" sz="1600" dirty="0"/>
              <a:t> </a:t>
            </a:r>
            <a:r>
              <a:rPr lang="en-US" sz="1600" dirty="0" err="1"/>
              <a:t>análisis</a:t>
            </a:r>
            <a:r>
              <a:rPr lang="en-US" sz="1600" dirty="0"/>
              <a:t> posterior.</a:t>
            </a:r>
          </a:p>
          <a:p>
            <a:pPr indent="-228600">
              <a:lnSpc>
                <a:spcPct val="90000"/>
              </a:lnSpc>
              <a:spcAft>
                <a:spcPts val="600"/>
              </a:spcAft>
              <a:buFont typeface="Arial" panose="020B0604020202020204" pitchFamily="34" charset="0"/>
              <a:buChar char="•"/>
            </a:pPr>
            <a:r>
              <a:rPr lang="en-US" sz="1600" dirty="0" err="1"/>
              <a:t>Consideraciones</a:t>
            </a:r>
            <a:r>
              <a:rPr lang="en-US" sz="1600" dirty="0"/>
              <a:t> </a:t>
            </a:r>
            <a:r>
              <a:rPr lang="en-US" sz="1600" dirty="0" err="1"/>
              <a:t>Éticas</a:t>
            </a:r>
            <a:r>
              <a:rPr lang="en-US" sz="1600" dirty="0"/>
              <a:t>: Se </a:t>
            </a:r>
            <a:r>
              <a:rPr lang="en-US" sz="1600" dirty="0" err="1"/>
              <a:t>garantizó</a:t>
            </a:r>
            <a:r>
              <a:rPr lang="en-US" sz="1600" dirty="0"/>
              <a:t> que </a:t>
            </a:r>
            <a:r>
              <a:rPr lang="en-US" sz="1600" dirty="0" err="1"/>
              <a:t>el</a:t>
            </a:r>
            <a:r>
              <a:rPr lang="en-US" sz="1600" dirty="0"/>
              <a:t> scraping no </a:t>
            </a:r>
            <a:r>
              <a:rPr lang="en-US" sz="1600" dirty="0" err="1"/>
              <a:t>sobrecargara</a:t>
            </a:r>
            <a:r>
              <a:rPr lang="en-US" sz="1600" dirty="0"/>
              <a:t> </a:t>
            </a:r>
            <a:r>
              <a:rPr lang="en-US" sz="1600" dirty="0" err="1"/>
              <a:t>el</a:t>
            </a:r>
            <a:r>
              <a:rPr lang="en-US" sz="1600" dirty="0"/>
              <a:t> sitio web.</a:t>
            </a:r>
          </a:p>
        </p:txBody>
      </p:sp>
      <p:pic>
        <p:nvPicPr>
          <p:cNvPr id="10" name="Picture 9">
            <a:extLst>
              <a:ext uri="{FF2B5EF4-FFF2-40B4-BE49-F238E27FC236}">
                <a16:creationId xmlns:a16="http://schemas.microsoft.com/office/drawing/2014/main" id="{988FBB00-9D9E-C7B8-EE41-1627E2AE6C0D}"/>
              </a:ext>
            </a:extLst>
          </p:cNvPr>
          <p:cNvPicPr>
            <a:picLocks noChangeAspect="1"/>
          </p:cNvPicPr>
          <p:nvPr/>
        </p:nvPicPr>
        <p:blipFill>
          <a:blip r:embed="rId2"/>
          <a:srcRect r="5329" b="1"/>
          <a:stretch/>
        </p:blipFill>
        <p:spPr>
          <a:xfrm>
            <a:off x="6880610" y="2107643"/>
            <a:ext cx="4737650" cy="2664929"/>
          </a:xfrm>
          <a:prstGeom prst="rect">
            <a:avLst/>
          </a:prstGeom>
        </p:spPr>
      </p:pic>
    </p:spTree>
    <p:extLst>
      <p:ext uri="{BB962C8B-B14F-4D97-AF65-F5344CB8AC3E}">
        <p14:creationId xmlns:p14="http://schemas.microsoft.com/office/powerpoint/2010/main" val="3605998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CEEE-B716-7A35-8FCE-32DF20C6BE79}"/>
              </a:ext>
            </a:extLst>
          </p:cNvPr>
          <p:cNvPicPr>
            <a:picLocks noChangeAspect="1"/>
          </p:cNvPicPr>
          <p:nvPr/>
        </p:nvPicPr>
        <p:blipFill>
          <a:blip r:embed="rId3"/>
          <a:stretch>
            <a:fillRect/>
          </a:stretch>
        </p:blipFill>
        <p:spPr>
          <a:xfrm>
            <a:off x="168564" y="293690"/>
            <a:ext cx="12023436" cy="1756926"/>
          </a:xfrm>
          <a:prstGeom prst="rect">
            <a:avLst/>
          </a:prstGeom>
        </p:spPr>
      </p:pic>
      <p:pic>
        <p:nvPicPr>
          <p:cNvPr id="5" name="Picture 4">
            <a:extLst>
              <a:ext uri="{FF2B5EF4-FFF2-40B4-BE49-F238E27FC236}">
                <a16:creationId xmlns:a16="http://schemas.microsoft.com/office/drawing/2014/main" id="{BA7581DB-00A9-D0D6-DF9F-9190D527FAB1}"/>
              </a:ext>
            </a:extLst>
          </p:cNvPr>
          <p:cNvPicPr>
            <a:picLocks noChangeAspect="1"/>
          </p:cNvPicPr>
          <p:nvPr/>
        </p:nvPicPr>
        <p:blipFill>
          <a:blip r:embed="rId4"/>
          <a:stretch>
            <a:fillRect/>
          </a:stretch>
        </p:blipFill>
        <p:spPr>
          <a:xfrm>
            <a:off x="92364" y="2394287"/>
            <a:ext cx="12023436" cy="2069426"/>
          </a:xfrm>
          <a:prstGeom prst="rect">
            <a:avLst/>
          </a:prstGeom>
        </p:spPr>
      </p:pic>
      <p:pic>
        <p:nvPicPr>
          <p:cNvPr id="7" name="Picture 6">
            <a:extLst>
              <a:ext uri="{FF2B5EF4-FFF2-40B4-BE49-F238E27FC236}">
                <a16:creationId xmlns:a16="http://schemas.microsoft.com/office/drawing/2014/main" id="{8DF9E9EE-D330-A2AC-4950-B465EDAE01F0}"/>
              </a:ext>
            </a:extLst>
          </p:cNvPr>
          <p:cNvPicPr>
            <a:picLocks noChangeAspect="1"/>
          </p:cNvPicPr>
          <p:nvPr/>
        </p:nvPicPr>
        <p:blipFill>
          <a:blip r:embed="rId5"/>
          <a:stretch>
            <a:fillRect/>
          </a:stretch>
        </p:blipFill>
        <p:spPr>
          <a:xfrm>
            <a:off x="92364" y="4678969"/>
            <a:ext cx="12023436" cy="2179031"/>
          </a:xfrm>
          <a:prstGeom prst="rect">
            <a:avLst/>
          </a:prstGeom>
        </p:spPr>
      </p:pic>
    </p:spTree>
    <p:extLst>
      <p:ext uri="{BB962C8B-B14F-4D97-AF65-F5344CB8AC3E}">
        <p14:creationId xmlns:p14="http://schemas.microsoft.com/office/powerpoint/2010/main" val="2260461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AEAFD45-C0DF-DBBE-AA9E-30A6B1F9811E}"/>
              </a:ext>
            </a:extLst>
          </p:cNvPr>
          <p:cNvPicPr>
            <a:picLocks noChangeAspect="1"/>
          </p:cNvPicPr>
          <p:nvPr/>
        </p:nvPicPr>
        <p:blipFill>
          <a:blip r:embed="rId2"/>
          <a:stretch>
            <a:fillRect/>
          </a:stretch>
        </p:blipFill>
        <p:spPr>
          <a:xfrm>
            <a:off x="3347654" y="1952419"/>
            <a:ext cx="5496692" cy="2953162"/>
          </a:xfrm>
          <a:prstGeom prst="rect">
            <a:avLst/>
          </a:prstGeom>
        </p:spPr>
      </p:pic>
    </p:spTree>
    <p:extLst>
      <p:ext uri="{BB962C8B-B14F-4D97-AF65-F5344CB8AC3E}">
        <p14:creationId xmlns:p14="http://schemas.microsoft.com/office/powerpoint/2010/main" val="3634869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F29B8B70-8D70-65A6-3F55-BA806676287B}"/>
              </a:ext>
            </a:extLst>
          </p:cNvPr>
          <p:cNvPicPr>
            <a:picLocks noChangeAspect="1"/>
          </p:cNvPicPr>
          <p:nvPr/>
        </p:nvPicPr>
        <p:blipFill>
          <a:blip r:embed="rId2"/>
          <a:stretch>
            <a:fillRect/>
          </a:stretch>
        </p:blipFill>
        <p:spPr>
          <a:xfrm>
            <a:off x="1158955" y="1393083"/>
            <a:ext cx="9875259" cy="790021"/>
          </a:xfrm>
          <a:prstGeom prst="rect">
            <a:avLst/>
          </a:prstGeom>
        </p:spPr>
      </p:pic>
      <p:sp>
        <p:nvSpPr>
          <p:cNvPr id="3" name="TextBox 2">
            <a:extLst>
              <a:ext uri="{FF2B5EF4-FFF2-40B4-BE49-F238E27FC236}">
                <a16:creationId xmlns:a16="http://schemas.microsoft.com/office/drawing/2014/main" id="{7A3AF7F6-08D7-46A9-7864-70A4051550F6}"/>
              </a:ext>
            </a:extLst>
          </p:cNvPr>
          <p:cNvSpPr txBox="1"/>
          <p:nvPr/>
        </p:nvSpPr>
        <p:spPr>
          <a:xfrm>
            <a:off x="5630779" y="3884452"/>
            <a:ext cx="5723021" cy="239871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err="1"/>
              <a:t>Tras</a:t>
            </a:r>
            <a:r>
              <a:rPr lang="en-US" sz="1600" dirty="0"/>
              <a:t> </a:t>
            </a:r>
            <a:r>
              <a:rPr lang="en-US" sz="1600" dirty="0" err="1"/>
              <a:t>analizar</a:t>
            </a:r>
            <a:r>
              <a:rPr lang="en-US" sz="1600" dirty="0"/>
              <a:t> los tres datasets </a:t>
            </a:r>
            <a:r>
              <a:rPr lang="en-US" sz="1600" dirty="0" err="1"/>
              <a:t>obtenidos</a:t>
            </a:r>
            <a:r>
              <a:rPr lang="en-US" sz="1600" dirty="0"/>
              <a:t> de </a:t>
            </a:r>
            <a:r>
              <a:rPr lang="en-US" sz="1600" b="1" dirty="0"/>
              <a:t>Fragrantica.com</a:t>
            </a:r>
            <a:r>
              <a:rPr lang="en-US" sz="1600" dirty="0"/>
              <a:t>, </a:t>
            </a:r>
            <a:r>
              <a:rPr lang="en-US" sz="1600" b="1" dirty="0"/>
              <a:t>Parfumo.com</a:t>
            </a:r>
            <a:r>
              <a:rPr lang="en-US" sz="1600" dirty="0"/>
              <a:t> y </a:t>
            </a:r>
            <a:r>
              <a:rPr lang="en-US" sz="1600" b="1" dirty="0"/>
              <a:t>Aromo.ru</a:t>
            </a:r>
            <a:r>
              <a:rPr lang="en-US" sz="1600" dirty="0"/>
              <a:t>, he </a:t>
            </a:r>
            <a:r>
              <a:rPr lang="en-US" sz="1600" dirty="0" err="1"/>
              <a:t>decidido</a:t>
            </a:r>
            <a:r>
              <a:rPr lang="en-US" sz="1600" dirty="0"/>
              <a:t> </a:t>
            </a:r>
            <a:r>
              <a:rPr lang="en-US" sz="1600" dirty="0" err="1"/>
              <a:t>utilizar</a:t>
            </a:r>
            <a:r>
              <a:rPr lang="en-US" sz="1600" dirty="0"/>
              <a:t> para mi proyecto los datos de </a:t>
            </a:r>
            <a:r>
              <a:rPr lang="en-US" sz="1600" b="1" dirty="0"/>
              <a:t>Fragrantica.com</a:t>
            </a:r>
            <a:r>
              <a:rPr lang="en-US" sz="1600" dirty="0"/>
              <a:t>. La </a:t>
            </a:r>
            <a:r>
              <a:rPr lang="en-US" sz="1600" dirty="0" err="1"/>
              <a:t>razón</a:t>
            </a:r>
            <a:r>
              <a:rPr lang="en-US" sz="1600" dirty="0"/>
              <a:t> principal es que la </a:t>
            </a:r>
            <a:r>
              <a:rPr lang="en-US" sz="1600" dirty="0" err="1"/>
              <a:t>métrica</a:t>
            </a:r>
            <a:r>
              <a:rPr lang="en-US" sz="1600" dirty="0"/>
              <a:t> </a:t>
            </a:r>
            <a:r>
              <a:rPr lang="en-US" sz="1600" dirty="0" err="1"/>
              <a:t>utilizada</a:t>
            </a:r>
            <a:r>
              <a:rPr lang="en-US" sz="1600" dirty="0"/>
              <a:t> para </a:t>
            </a:r>
            <a:r>
              <a:rPr lang="en-US" sz="1600" dirty="0" err="1"/>
              <a:t>evaluar</a:t>
            </a:r>
            <a:r>
              <a:rPr lang="en-US" sz="1600" dirty="0"/>
              <a:t> </a:t>
            </a:r>
            <a:r>
              <a:rPr lang="en-US" sz="1600" dirty="0" err="1"/>
              <a:t>el</a:t>
            </a:r>
            <a:r>
              <a:rPr lang="en-US" sz="1600" dirty="0"/>
              <a:t> </a:t>
            </a:r>
            <a:r>
              <a:rPr lang="en-US" sz="1600" dirty="0" err="1"/>
              <a:t>éxito</a:t>
            </a:r>
            <a:r>
              <a:rPr lang="en-US" sz="1600" dirty="0"/>
              <a:t> de un perfume, </a:t>
            </a:r>
            <a:r>
              <a:rPr lang="en-US" sz="1600" dirty="0" err="1"/>
              <a:t>el</a:t>
            </a:r>
            <a:r>
              <a:rPr lang="en-US" sz="1600" dirty="0"/>
              <a:t> </a:t>
            </a:r>
            <a:r>
              <a:rPr lang="en-US" sz="1600" b="1" dirty="0"/>
              <a:t>Rating Value</a:t>
            </a:r>
            <a:r>
              <a:rPr lang="en-US" sz="1600" dirty="0"/>
              <a:t> y la </a:t>
            </a:r>
            <a:r>
              <a:rPr lang="en-US" sz="1600" dirty="0" err="1"/>
              <a:t>cantidad</a:t>
            </a:r>
            <a:r>
              <a:rPr lang="en-US" sz="1600" dirty="0"/>
              <a:t> de </a:t>
            </a:r>
            <a:r>
              <a:rPr lang="en-US" sz="1600" dirty="0" err="1"/>
              <a:t>votos</a:t>
            </a:r>
            <a:r>
              <a:rPr lang="en-US" sz="1600" dirty="0"/>
              <a:t>, es más </a:t>
            </a:r>
            <a:r>
              <a:rPr lang="en-US" sz="1600" dirty="0" err="1"/>
              <a:t>representativa</a:t>
            </a:r>
            <a:r>
              <a:rPr lang="en-US" sz="1600" dirty="0"/>
              <a:t> en esta </a:t>
            </a:r>
            <a:r>
              <a:rPr lang="en-US" sz="1600" dirty="0" err="1"/>
              <a:t>plataforma</a:t>
            </a:r>
            <a:r>
              <a:rPr lang="en-US" sz="1600" dirty="0"/>
              <a:t>. </a:t>
            </a:r>
            <a:r>
              <a:rPr lang="en-US" sz="1600" dirty="0" err="1"/>
              <a:t>Cuando</a:t>
            </a:r>
            <a:r>
              <a:rPr lang="en-US" sz="1600" dirty="0"/>
              <a:t> hay </a:t>
            </a:r>
            <a:r>
              <a:rPr lang="en-US" sz="1600" dirty="0" err="1"/>
              <a:t>una</a:t>
            </a:r>
            <a:r>
              <a:rPr lang="en-US" sz="1600" dirty="0"/>
              <a:t> mayor </a:t>
            </a:r>
            <a:r>
              <a:rPr lang="en-US" sz="1600" dirty="0" err="1"/>
              <a:t>cantidad</a:t>
            </a:r>
            <a:r>
              <a:rPr lang="en-US" sz="1600" dirty="0"/>
              <a:t> de </a:t>
            </a:r>
            <a:r>
              <a:rPr lang="en-US" sz="1600" dirty="0" err="1"/>
              <a:t>votos</a:t>
            </a:r>
            <a:r>
              <a:rPr lang="en-US" sz="1600" dirty="0"/>
              <a:t>, </a:t>
            </a:r>
            <a:r>
              <a:rPr lang="en-US" sz="1600" dirty="0" err="1"/>
              <a:t>el</a:t>
            </a:r>
            <a:r>
              <a:rPr lang="en-US" sz="1600" dirty="0"/>
              <a:t> </a:t>
            </a:r>
            <a:r>
              <a:rPr lang="en-US" sz="1600" b="1" dirty="0"/>
              <a:t>Rating Value</a:t>
            </a:r>
            <a:r>
              <a:rPr lang="en-US" sz="1600" dirty="0"/>
              <a:t> </a:t>
            </a:r>
            <a:r>
              <a:rPr lang="en-US" sz="1600" dirty="0" err="1"/>
              <a:t>tiende</a:t>
            </a:r>
            <a:r>
              <a:rPr lang="en-US" sz="1600" dirty="0"/>
              <a:t> a ser </a:t>
            </a:r>
            <a:r>
              <a:rPr lang="en-US" sz="1600" dirty="0" err="1"/>
              <a:t>menos</a:t>
            </a:r>
            <a:r>
              <a:rPr lang="en-US" sz="1600" dirty="0"/>
              <a:t> </a:t>
            </a:r>
            <a:r>
              <a:rPr lang="en-US" sz="1600" dirty="0" err="1"/>
              <a:t>sesgado</a:t>
            </a:r>
            <a:r>
              <a:rPr lang="en-US" sz="1600" dirty="0"/>
              <a:t> y más </a:t>
            </a:r>
            <a:r>
              <a:rPr lang="en-US" sz="1600" dirty="0" err="1"/>
              <a:t>fiable</a:t>
            </a:r>
            <a:r>
              <a:rPr lang="en-US" sz="1600" dirty="0"/>
              <a:t>. En </a:t>
            </a:r>
            <a:r>
              <a:rPr lang="en-US" sz="1600" dirty="0" err="1"/>
              <a:t>este</a:t>
            </a:r>
            <a:r>
              <a:rPr lang="en-US" sz="1600" dirty="0"/>
              <a:t> </a:t>
            </a:r>
            <a:r>
              <a:rPr lang="en-US" sz="1600" dirty="0" err="1"/>
              <a:t>sentido</a:t>
            </a:r>
            <a:r>
              <a:rPr lang="en-US" sz="1600" dirty="0"/>
              <a:t>, </a:t>
            </a:r>
            <a:r>
              <a:rPr lang="en-US" sz="1600" b="1" dirty="0" err="1"/>
              <a:t>Fragrantica</a:t>
            </a:r>
            <a:r>
              <a:rPr lang="en-US" sz="1600" dirty="0"/>
              <a:t> </a:t>
            </a:r>
            <a:r>
              <a:rPr lang="en-US" sz="1600" dirty="0" err="1"/>
              <a:t>proporciona</a:t>
            </a:r>
            <a:r>
              <a:rPr lang="en-US" sz="1600" dirty="0"/>
              <a:t> datos más </a:t>
            </a:r>
            <a:r>
              <a:rPr lang="en-US" sz="1600" dirty="0" err="1"/>
              <a:t>robustos</a:t>
            </a:r>
            <a:r>
              <a:rPr lang="en-US" sz="1600" dirty="0"/>
              <a:t> y </a:t>
            </a:r>
            <a:r>
              <a:rPr lang="en-US" sz="1600" dirty="0" err="1"/>
              <a:t>adecuados</a:t>
            </a:r>
            <a:r>
              <a:rPr lang="en-US" sz="1600" dirty="0"/>
              <a:t> para los </a:t>
            </a:r>
            <a:r>
              <a:rPr lang="en-US" sz="1600" dirty="0" err="1"/>
              <a:t>objetivos</a:t>
            </a:r>
            <a:r>
              <a:rPr lang="en-US" sz="1600" dirty="0"/>
              <a:t> de mi proyecto.</a:t>
            </a:r>
          </a:p>
        </p:txBody>
      </p:sp>
    </p:spTree>
    <p:extLst>
      <p:ext uri="{BB962C8B-B14F-4D97-AF65-F5344CB8AC3E}">
        <p14:creationId xmlns:p14="http://schemas.microsoft.com/office/powerpoint/2010/main" val="2227679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F1C4AB-19A7-19D6-6396-F41F137CFF5B}"/>
              </a:ext>
            </a:extLst>
          </p:cNvPr>
          <p:cNvSpPr txBox="1"/>
          <p:nvPr/>
        </p:nvSpPr>
        <p:spPr>
          <a:xfrm>
            <a:off x="1152144" y="458134"/>
            <a:ext cx="10341864" cy="5232202"/>
          </a:xfrm>
          <a:prstGeom prst="rect">
            <a:avLst/>
          </a:prstGeom>
          <a:noFill/>
        </p:spPr>
        <p:txBody>
          <a:bodyPr wrap="square">
            <a:spAutoFit/>
          </a:bodyPr>
          <a:lstStyle/>
          <a:p>
            <a:r>
              <a:rPr lang="es-ES" dirty="0"/>
              <a:t>Proceso de Limpieza de Datos</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Concatenación de Archivos CSV: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Se fusionaron todos los archivos CSV en un único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DataFrame</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utilizando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pd.concat</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y se guardó el resultado en un nuevo archivo CSV.</a:t>
            </a:r>
          </a:p>
          <a:p>
            <a:endParaRPr lang="es-ES" dirty="0"/>
          </a:p>
          <a:p>
            <a:r>
              <a:rPr lang="es-ES" sz="1400" dirty="0"/>
              <a:t>Manejo de Valores Faltantes:</a:t>
            </a:r>
          </a:p>
          <a:p>
            <a:r>
              <a:rPr lang="es-ES" sz="1400" dirty="0"/>
              <a:t>Se identificaron los valores faltantes usando </a:t>
            </a:r>
            <a:r>
              <a:rPr lang="es-ES" sz="1400" dirty="0" err="1"/>
              <a:t>isnull</a:t>
            </a:r>
            <a:r>
              <a:rPr lang="es-ES" sz="1400" dirty="0"/>
              <a:t>() y se manejaron llenándolos con valores apropiados (por ejemplo, media, mediana) o eliminando las filas/columnas cuando fue necesario.</a:t>
            </a:r>
          </a:p>
          <a:p>
            <a:r>
              <a:rPr lang="es-ES" sz="1400" dirty="0"/>
              <a:t>Corrección de Tipos de Datos:</a:t>
            </a:r>
          </a:p>
          <a:p>
            <a:r>
              <a:rPr lang="es-ES" sz="1400" dirty="0"/>
              <a:t>Se aseguró que cada columna tuviera el tipo de dato correcto, como convertir cadenas de texto en fechas y números en enteros o decimales, para prevenir errores en los cálculos.</a:t>
            </a:r>
          </a:p>
          <a:p>
            <a:r>
              <a:rPr lang="es-ES" sz="1400" dirty="0"/>
              <a:t>Eliminación de Duplicados:</a:t>
            </a:r>
          </a:p>
          <a:p>
            <a:r>
              <a:rPr lang="es-ES" sz="1400" dirty="0"/>
              <a:t>Se verificaron y eliminaron las entradas duplicadas utilizando </a:t>
            </a:r>
            <a:r>
              <a:rPr lang="es-ES" sz="1400" dirty="0" err="1"/>
              <a:t>drop_duplicates</a:t>
            </a:r>
            <a:r>
              <a:rPr lang="es-ES" sz="1400" dirty="0"/>
              <a:t>() para asegurar que cada registro en el conjunto de datos fuera único.</a:t>
            </a:r>
          </a:p>
          <a:p>
            <a:r>
              <a:rPr lang="es-ES" sz="1400" dirty="0"/>
              <a:t>Estandarización de Datos de Texto:</a:t>
            </a:r>
          </a:p>
          <a:p>
            <a:r>
              <a:rPr lang="es-ES" sz="1400" dirty="0"/>
              <a:t>Se convirtió todo el texto a minúsculas y se eliminaron los espacios en blanco al principio y al final de los textos para mantener la </a:t>
            </a:r>
            <a:r>
              <a:rPr lang="es-ES" sz="1400" dirty="0" err="1"/>
              <a:t>consistencia.Se</a:t>
            </a:r>
            <a:r>
              <a:rPr lang="es-ES" sz="1400" dirty="0"/>
              <a:t> corrigieron errores ortográficos comunes o variaciones (por ejemplo, "floral" vs "</a:t>
            </a:r>
            <a:r>
              <a:rPr lang="es-ES" sz="1400" dirty="0" err="1"/>
              <a:t>florals</a:t>
            </a:r>
            <a:r>
              <a:rPr lang="es-ES" sz="1400" dirty="0"/>
              <a:t>").</a:t>
            </a:r>
          </a:p>
          <a:p>
            <a:r>
              <a:rPr lang="es-ES" sz="1400" dirty="0"/>
              <a:t>Extracción del Año de la Descripción:</a:t>
            </a:r>
          </a:p>
          <a:p>
            <a:r>
              <a:rPr lang="es-ES" sz="1400" dirty="0"/>
              <a:t>Se definió una función para extraer el año de lanzamiento de la columna de Descripción identificando el patrón "lanzado en </a:t>
            </a:r>
            <a:r>
              <a:rPr lang="es-ES" sz="1400" dirty="0" err="1"/>
              <a:t>YYYY".Se</a:t>
            </a:r>
            <a:r>
              <a:rPr lang="es-ES" sz="1400" dirty="0"/>
              <a:t> aplicó la función para crear una nueva columna </a:t>
            </a:r>
            <a:r>
              <a:rPr lang="es-ES" sz="1400" dirty="0" err="1"/>
              <a:t>Year</a:t>
            </a:r>
            <a:r>
              <a:rPr lang="es-ES" sz="1400" dirty="0"/>
              <a:t> y se guardó el </a:t>
            </a:r>
            <a:r>
              <a:rPr lang="es-ES" sz="1400" dirty="0" err="1"/>
              <a:t>DataFrame</a:t>
            </a:r>
            <a:r>
              <a:rPr lang="es-ES" sz="1400" dirty="0"/>
              <a:t> actualizado.</a:t>
            </a:r>
          </a:p>
          <a:p>
            <a:r>
              <a:rPr lang="es-ES" sz="1400" dirty="0"/>
              <a:t>Validación de </a:t>
            </a:r>
            <a:r>
              <a:rPr lang="es-ES" sz="1400" dirty="0" err="1"/>
              <a:t>Datos:Se</a:t>
            </a:r>
            <a:r>
              <a:rPr lang="es-ES" sz="1400" dirty="0"/>
              <a:t> realizó una validación final para asegurar la consistencia, rangos válidos y tipos de datos correctos en el conjunto de datos limpiado.</a:t>
            </a:r>
          </a:p>
          <a:p>
            <a:r>
              <a:rPr lang="es-ES" sz="1400" dirty="0"/>
              <a:t>Este proceso garantiza que el conjunto de datos sea preciso, consistente y esté listo para su análisis y modelado.</a:t>
            </a:r>
          </a:p>
        </p:txBody>
      </p:sp>
    </p:spTree>
    <p:extLst>
      <p:ext uri="{BB962C8B-B14F-4D97-AF65-F5344CB8AC3E}">
        <p14:creationId xmlns:p14="http://schemas.microsoft.com/office/powerpoint/2010/main" val="3387870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52FC03-ED56-240A-D28F-966CF93A3DF9}"/>
              </a:ext>
            </a:extLst>
          </p:cNvPr>
          <p:cNvSpPr txBox="1"/>
          <p:nvPr/>
        </p:nvSpPr>
        <p:spPr>
          <a:xfrm>
            <a:off x="813816" y="186957"/>
            <a:ext cx="11146536" cy="2585323"/>
          </a:xfrm>
          <a:prstGeom prst="rect">
            <a:avLst/>
          </a:prstGeom>
          <a:noFill/>
        </p:spPr>
        <p:txBody>
          <a:bodyPr wrap="square">
            <a:spAutoFit/>
          </a:bodyPr>
          <a:lstStyle/>
          <a:p>
            <a:r>
              <a:rPr lang="es-ES"/>
              <a:t>Para calcular un umbral adecuado para el número mínimo de votos (Rating Count) que debe tener un perfume para que su valor de 'Rating Value' se considere "objetivo", se pueden aplicar algunos enfoques comunes.</a:t>
            </a:r>
          </a:p>
          <a:p>
            <a:pPr>
              <a:buFont typeface="+mj-lt"/>
              <a:buAutoNum type="arabicPeriod"/>
            </a:pPr>
            <a:r>
              <a:rPr lang="es-ES" b="1"/>
              <a:t>Calcular la Media, Mediana y Percentiles del Rating Count:</a:t>
            </a:r>
            <a:endParaRPr lang="es-ES"/>
          </a:p>
          <a:p>
            <a:pPr marL="742950" lvl="1" indent="-285750">
              <a:buFont typeface="+mj-lt"/>
              <a:buAutoNum type="arabicPeriod"/>
            </a:pPr>
            <a:r>
              <a:rPr lang="es-ES" b="1"/>
              <a:t>Media del Rating Count</a:t>
            </a:r>
            <a:r>
              <a:rPr lang="es-ES"/>
              <a:t>: 225.88</a:t>
            </a:r>
          </a:p>
          <a:p>
            <a:pPr marL="742950" lvl="1" indent="-285750">
              <a:buFont typeface="+mj-lt"/>
              <a:buAutoNum type="arabicPeriod"/>
            </a:pPr>
            <a:r>
              <a:rPr lang="es-ES" b="1"/>
              <a:t>Mediana del Rating Count</a:t>
            </a:r>
            <a:r>
              <a:rPr lang="es-ES"/>
              <a:t>: 26.0</a:t>
            </a:r>
          </a:p>
          <a:p>
            <a:pPr marL="742950" lvl="1" indent="-285750">
              <a:buFont typeface="+mj-lt"/>
              <a:buAutoNum type="arabicPeriod"/>
            </a:pPr>
            <a:r>
              <a:rPr lang="es-ES" b="1"/>
              <a:t>Percentil 75</a:t>
            </a:r>
            <a:r>
              <a:rPr lang="es-ES"/>
              <a:t>: 115.0</a:t>
            </a:r>
          </a:p>
          <a:p>
            <a:pPr marL="742950" lvl="1" indent="-285750">
              <a:buFont typeface="+mj-lt"/>
              <a:buAutoNum type="arabicPeriod"/>
            </a:pPr>
            <a:r>
              <a:rPr lang="es-ES" b="1"/>
              <a:t>Percentil 90</a:t>
            </a:r>
            <a:r>
              <a:rPr lang="es-ES"/>
              <a:t>: 427.0</a:t>
            </a:r>
          </a:p>
          <a:p>
            <a:r>
              <a:rPr lang="es-ES"/>
              <a:t>A continuación, se puede filtrar el DataFrame en función del umbral seleccionado para determinar qué perfumes cumplen con este criterio.</a:t>
            </a:r>
            <a:endParaRPr lang="es-ES" dirty="0"/>
          </a:p>
        </p:txBody>
      </p:sp>
      <p:pic>
        <p:nvPicPr>
          <p:cNvPr id="5" name="Picture 4">
            <a:extLst>
              <a:ext uri="{FF2B5EF4-FFF2-40B4-BE49-F238E27FC236}">
                <a16:creationId xmlns:a16="http://schemas.microsoft.com/office/drawing/2014/main" id="{709AF530-AE93-48CA-9248-30EE76F46B60}"/>
              </a:ext>
            </a:extLst>
          </p:cNvPr>
          <p:cNvPicPr>
            <a:picLocks noChangeAspect="1"/>
          </p:cNvPicPr>
          <p:nvPr/>
        </p:nvPicPr>
        <p:blipFill>
          <a:blip r:embed="rId2"/>
          <a:stretch>
            <a:fillRect/>
          </a:stretch>
        </p:blipFill>
        <p:spPr>
          <a:xfrm>
            <a:off x="676145" y="2863273"/>
            <a:ext cx="5608763" cy="3463262"/>
          </a:xfrm>
          <a:prstGeom prst="rect">
            <a:avLst/>
          </a:prstGeom>
        </p:spPr>
      </p:pic>
      <p:sp>
        <p:nvSpPr>
          <p:cNvPr id="7" name="TextBox 6">
            <a:extLst>
              <a:ext uri="{FF2B5EF4-FFF2-40B4-BE49-F238E27FC236}">
                <a16:creationId xmlns:a16="http://schemas.microsoft.com/office/drawing/2014/main" id="{F3587436-FD62-0D67-2D80-211C9C3F5DD2}"/>
              </a:ext>
            </a:extLst>
          </p:cNvPr>
          <p:cNvSpPr txBox="1"/>
          <p:nvPr/>
        </p:nvSpPr>
        <p:spPr>
          <a:xfrm>
            <a:off x="6284908" y="3302242"/>
            <a:ext cx="5772518" cy="2585323"/>
          </a:xfrm>
          <a:prstGeom prst="rect">
            <a:avLst/>
          </a:prstGeom>
          <a:noFill/>
        </p:spPr>
        <p:txBody>
          <a:bodyPr wrap="square">
            <a:spAutoFit/>
          </a:bodyPr>
          <a:lstStyle/>
          <a:p>
            <a:r>
              <a:rPr lang="es-ES" dirty="0"/>
              <a:t>El gráfico sugiere que para obtener un Rating </a:t>
            </a:r>
            <a:r>
              <a:rPr lang="es-ES" dirty="0" err="1"/>
              <a:t>Value</a:t>
            </a:r>
            <a:r>
              <a:rPr lang="es-ES" dirty="0"/>
              <a:t> confiable, un perfume necesita acumular una cantidad significativa de votos. Los perfumes con menos votos muestran una mayor variabilidad en su calificación, lo que puede no representar de manera precisa la calidad del perfume. Por lo tanto, se podría considerar un umbral de Rating </a:t>
            </a:r>
            <a:r>
              <a:rPr lang="es-ES" dirty="0" err="1"/>
              <a:t>Count</a:t>
            </a:r>
            <a:r>
              <a:rPr lang="es-ES" dirty="0"/>
              <a:t> por encima del cual el Rating </a:t>
            </a:r>
            <a:r>
              <a:rPr lang="es-ES" dirty="0" err="1"/>
              <a:t>Value</a:t>
            </a:r>
            <a:r>
              <a:rPr lang="es-ES" dirty="0"/>
              <a:t> se considera objetivo y representativo de la verdadera calidad del perfume.</a:t>
            </a:r>
          </a:p>
        </p:txBody>
      </p:sp>
    </p:spTree>
    <p:extLst>
      <p:ext uri="{BB962C8B-B14F-4D97-AF65-F5344CB8AC3E}">
        <p14:creationId xmlns:p14="http://schemas.microsoft.com/office/powerpoint/2010/main" val="163106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507CEF-A318-AA57-F949-CE7E92E2B8E7}"/>
              </a:ext>
            </a:extLst>
          </p:cNvPr>
          <p:cNvPicPr>
            <a:picLocks noChangeAspect="1"/>
          </p:cNvPicPr>
          <p:nvPr/>
        </p:nvPicPr>
        <p:blipFill>
          <a:blip r:embed="rId2"/>
          <a:stretch>
            <a:fillRect/>
          </a:stretch>
        </p:blipFill>
        <p:spPr>
          <a:xfrm>
            <a:off x="389818" y="259427"/>
            <a:ext cx="3549212" cy="2178973"/>
          </a:xfrm>
          <a:prstGeom prst="rect">
            <a:avLst/>
          </a:prstGeom>
        </p:spPr>
      </p:pic>
      <p:pic>
        <p:nvPicPr>
          <p:cNvPr id="5" name="Picture 4">
            <a:extLst>
              <a:ext uri="{FF2B5EF4-FFF2-40B4-BE49-F238E27FC236}">
                <a16:creationId xmlns:a16="http://schemas.microsoft.com/office/drawing/2014/main" id="{0D7B4AE2-15FD-8B6C-9422-76BDC552BE1A}"/>
              </a:ext>
            </a:extLst>
          </p:cNvPr>
          <p:cNvPicPr>
            <a:picLocks noChangeAspect="1"/>
          </p:cNvPicPr>
          <p:nvPr/>
        </p:nvPicPr>
        <p:blipFill>
          <a:blip r:embed="rId3"/>
          <a:stretch>
            <a:fillRect/>
          </a:stretch>
        </p:blipFill>
        <p:spPr>
          <a:xfrm>
            <a:off x="4209074" y="259427"/>
            <a:ext cx="3538338" cy="2244437"/>
          </a:xfrm>
          <a:prstGeom prst="rect">
            <a:avLst/>
          </a:prstGeom>
        </p:spPr>
      </p:pic>
      <p:pic>
        <p:nvPicPr>
          <p:cNvPr id="7" name="Picture 6">
            <a:extLst>
              <a:ext uri="{FF2B5EF4-FFF2-40B4-BE49-F238E27FC236}">
                <a16:creationId xmlns:a16="http://schemas.microsoft.com/office/drawing/2014/main" id="{F4AB7E7A-A99C-476E-BF81-95D4E0B611F8}"/>
              </a:ext>
            </a:extLst>
          </p:cNvPr>
          <p:cNvPicPr>
            <a:picLocks noChangeAspect="1"/>
          </p:cNvPicPr>
          <p:nvPr/>
        </p:nvPicPr>
        <p:blipFill>
          <a:blip r:embed="rId4"/>
          <a:stretch>
            <a:fillRect/>
          </a:stretch>
        </p:blipFill>
        <p:spPr>
          <a:xfrm>
            <a:off x="8017456" y="259427"/>
            <a:ext cx="3620362" cy="2244437"/>
          </a:xfrm>
          <a:prstGeom prst="rect">
            <a:avLst/>
          </a:prstGeom>
        </p:spPr>
      </p:pic>
      <p:sp>
        <p:nvSpPr>
          <p:cNvPr id="9" name="TextBox 8">
            <a:extLst>
              <a:ext uri="{FF2B5EF4-FFF2-40B4-BE49-F238E27FC236}">
                <a16:creationId xmlns:a16="http://schemas.microsoft.com/office/drawing/2014/main" id="{7FEF2201-B2B7-45A2-F300-F604FA0910C1}"/>
              </a:ext>
            </a:extLst>
          </p:cNvPr>
          <p:cNvSpPr txBox="1"/>
          <p:nvPr/>
        </p:nvSpPr>
        <p:spPr>
          <a:xfrm>
            <a:off x="2865120" y="3199975"/>
            <a:ext cx="6096000" cy="2308324"/>
          </a:xfrm>
          <a:prstGeom prst="rect">
            <a:avLst/>
          </a:prstGeom>
          <a:noFill/>
        </p:spPr>
        <p:txBody>
          <a:bodyPr wrap="square">
            <a:spAutoFit/>
          </a:bodyPr>
          <a:lstStyle/>
          <a:p>
            <a:r>
              <a:rPr lang="es-ES" b="1" dirty="0"/>
              <a:t>Umbral Recomendado:</a:t>
            </a:r>
            <a:r>
              <a:rPr lang="es-ES" dirty="0"/>
              <a:t> Considerando los datos y el análisis, un umbral de 25 votos es una opción razonable para equilibrar la cantidad de datos y la confiabilidad de las calificaciones. Esto permitirá utilizar una gran cantidad de perfumes en el análisis, manteniendo un nivel aceptable de confiabilidad en las calificaciones (Rating </a:t>
            </a:r>
            <a:r>
              <a:rPr lang="es-ES" dirty="0" err="1"/>
              <a:t>Value</a:t>
            </a:r>
            <a:r>
              <a:rPr lang="es-ES" dirty="0"/>
              <a:t>).</a:t>
            </a:r>
          </a:p>
          <a:p>
            <a:r>
              <a:rPr lang="es-ES" dirty="0"/>
              <a:t>Para un análisis más preciso, un umbral de 100 votos sería ideal, pero esto reducirá la cantidad de datos disponibles.</a:t>
            </a:r>
          </a:p>
        </p:txBody>
      </p:sp>
    </p:spTree>
    <p:extLst>
      <p:ext uri="{BB962C8B-B14F-4D97-AF65-F5344CB8AC3E}">
        <p14:creationId xmlns:p14="http://schemas.microsoft.com/office/powerpoint/2010/main" val="2024360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7E20431-7B35-4D8D-E5CE-A841A9547FCF}"/>
              </a:ext>
            </a:extLst>
          </p:cNvPr>
          <p:cNvPicPr>
            <a:picLocks noChangeAspect="1"/>
          </p:cNvPicPr>
          <p:nvPr/>
        </p:nvPicPr>
        <p:blipFill>
          <a:blip r:embed="rId2"/>
          <a:srcRect r="9091" b="23391"/>
          <a:stretch/>
        </p:blipFill>
        <p:spPr>
          <a:xfrm>
            <a:off x="20" y="10"/>
            <a:ext cx="12191980" cy="6857990"/>
          </a:xfrm>
          <a:prstGeom prst="rect">
            <a:avLst/>
          </a:prstGeom>
        </p:spPr>
      </p:pic>
      <p:sp>
        <p:nvSpPr>
          <p:cNvPr id="24" name="Rectangle 23">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TextBox 2">
            <a:extLst>
              <a:ext uri="{FF2B5EF4-FFF2-40B4-BE49-F238E27FC236}">
                <a16:creationId xmlns:a16="http://schemas.microsoft.com/office/drawing/2014/main" id="{F81CA31F-10A1-7DDF-A5ED-A8BC891CBBAD}"/>
              </a:ext>
            </a:extLst>
          </p:cNvPr>
          <p:cNvGraphicFramePr/>
          <p:nvPr>
            <p:extLst>
              <p:ext uri="{D42A27DB-BD31-4B8C-83A1-F6EECF244321}">
                <p14:modId xmlns:p14="http://schemas.microsoft.com/office/powerpoint/2010/main" val="1573531221"/>
              </p:ext>
            </p:extLst>
          </p:nvPr>
        </p:nvGraphicFramePr>
        <p:xfrm>
          <a:off x="683491" y="387927"/>
          <a:ext cx="11120582" cy="61791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9498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74DBC9-7421-5447-1F87-CB09FE06AE26}"/>
              </a:ext>
            </a:extLst>
          </p:cNvPr>
          <p:cNvSpPr txBox="1"/>
          <p:nvPr/>
        </p:nvSpPr>
        <p:spPr>
          <a:xfrm>
            <a:off x="161544" y="97500"/>
            <a:ext cx="11868912" cy="5632311"/>
          </a:xfrm>
          <a:prstGeom prst="rect">
            <a:avLst/>
          </a:prstGeom>
          <a:noFill/>
        </p:spPr>
        <p:txBody>
          <a:bodyPr wrap="square">
            <a:spAutoFit/>
          </a:bodyPr>
          <a:lstStyle/>
          <a:p>
            <a:r>
              <a:rPr lang="es-ES" b="1" dirty="0"/>
              <a:t>Principales observaciones del análisis de datos:</a:t>
            </a:r>
          </a:p>
          <a:p>
            <a:pPr>
              <a:buFont typeface="+mj-lt"/>
              <a:buAutoNum type="arabicPeriod"/>
            </a:pPr>
            <a:r>
              <a:rPr lang="es-ES" b="1" dirty="0"/>
              <a:t>Valores faltantes</a:t>
            </a:r>
            <a:r>
              <a:rPr lang="es-ES" dirty="0"/>
              <a:t>:</a:t>
            </a:r>
          </a:p>
          <a:p>
            <a:pPr marL="742950" lvl="1" indent="-285750">
              <a:buFont typeface="+mj-lt"/>
              <a:buAutoNum type="arabicPeriod"/>
            </a:pPr>
            <a:r>
              <a:rPr lang="es-ES" dirty="0"/>
              <a:t>Las columnas </a:t>
            </a:r>
            <a:r>
              <a:rPr lang="es-ES" b="1" dirty="0"/>
              <a:t>Top</a:t>
            </a:r>
            <a:r>
              <a:rPr lang="es-ES" dirty="0"/>
              <a:t>, </a:t>
            </a:r>
            <a:r>
              <a:rPr lang="es-ES" b="1" dirty="0" err="1"/>
              <a:t>Middle</a:t>
            </a:r>
            <a:r>
              <a:rPr lang="es-ES" dirty="0"/>
              <a:t>, </a:t>
            </a:r>
            <a:r>
              <a:rPr lang="es-ES" b="1" dirty="0"/>
              <a:t>Base</a:t>
            </a:r>
            <a:r>
              <a:rPr lang="es-ES" dirty="0"/>
              <a:t>, </a:t>
            </a:r>
            <a:r>
              <a:rPr lang="es-ES" b="1" dirty="0"/>
              <a:t>Perfumer1</a:t>
            </a:r>
            <a:r>
              <a:rPr lang="es-ES" dirty="0"/>
              <a:t>, </a:t>
            </a:r>
            <a:r>
              <a:rPr lang="es-ES" b="1" dirty="0"/>
              <a:t>Perfumer2</a:t>
            </a:r>
            <a:r>
              <a:rPr lang="es-ES" dirty="0"/>
              <a:t> y </a:t>
            </a:r>
            <a:r>
              <a:rPr lang="es-ES" b="1" dirty="0" err="1"/>
              <a:t>Year</a:t>
            </a:r>
            <a:r>
              <a:rPr lang="es-ES" dirty="0"/>
              <a:t> presentan una cantidad significativa de valores nulos. Deberás decidir cómo manejarlos, ya sea rellenando los valores faltantes o eliminando esas filas o columnas.</a:t>
            </a:r>
          </a:p>
          <a:p>
            <a:pPr>
              <a:buFont typeface="+mj-lt"/>
              <a:buAutoNum type="arabicPeriod"/>
            </a:pPr>
            <a:r>
              <a:rPr lang="es-ES" b="1" dirty="0"/>
              <a:t>Estadísticas generales</a:t>
            </a:r>
            <a:r>
              <a:rPr lang="es-ES" dirty="0"/>
              <a:t>:</a:t>
            </a:r>
          </a:p>
          <a:p>
            <a:pPr marL="742950" lvl="1" indent="-285750">
              <a:buFont typeface="+mj-lt"/>
              <a:buAutoNum type="arabicPeriod"/>
            </a:pPr>
            <a:r>
              <a:rPr lang="es-ES" dirty="0"/>
              <a:t>El </a:t>
            </a:r>
            <a:r>
              <a:rPr lang="es-ES" b="1" dirty="0"/>
              <a:t>Rating </a:t>
            </a:r>
            <a:r>
              <a:rPr lang="es-ES" b="1" dirty="0" err="1"/>
              <a:t>Value</a:t>
            </a:r>
            <a:r>
              <a:rPr lang="es-ES" dirty="0"/>
              <a:t> varía entre 1.42 y 4.97, con una media de 3.97 aproximadamente.</a:t>
            </a:r>
          </a:p>
          <a:p>
            <a:pPr marL="742950" lvl="1" indent="-285750">
              <a:buFont typeface="+mj-lt"/>
              <a:buAutoNum type="arabicPeriod"/>
            </a:pPr>
            <a:r>
              <a:rPr lang="es-ES" dirty="0"/>
              <a:t>Existen posibles valores atípicos en las columnas </a:t>
            </a:r>
            <a:r>
              <a:rPr lang="es-ES" b="1" dirty="0"/>
              <a:t>Rating </a:t>
            </a:r>
            <a:r>
              <a:rPr lang="es-ES" b="1" dirty="0" err="1"/>
              <a:t>Value</a:t>
            </a:r>
            <a:r>
              <a:rPr lang="es-ES" dirty="0"/>
              <a:t>, </a:t>
            </a:r>
            <a:r>
              <a:rPr lang="es-ES" b="1" dirty="0"/>
              <a:t>Rating </a:t>
            </a:r>
            <a:r>
              <a:rPr lang="es-ES" b="1" dirty="0" err="1"/>
              <a:t>Count</a:t>
            </a:r>
            <a:r>
              <a:rPr lang="es-ES" dirty="0"/>
              <a:t> y </a:t>
            </a:r>
            <a:r>
              <a:rPr lang="es-ES" b="1" dirty="0" err="1"/>
              <a:t>Year</a:t>
            </a:r>
            <a:r>
              <a:rPr lang="es-ES" dirty="0"/>
              <a:t>.</a:t>
            </a:r>
          </a:p>
          <a:p>
            <a:pPr>
              <a:buFont typeface="+mj-lt"/>
              <a:buAutoNum type="arabicPeriod"/>
            </a:pPr>
            <a:r>
              <a:rPr lang="es-ES" b="1" dirty="0"/>
              <a:t>Valores atípicos (</a:t>
            </a:r>
            <a:r>
              <a:rPr lang="es-ES" b="1" dirty="0" err="1"/>
              <a:t>outliers</a:t>
            </a:r>
            <a:r>
              <a:rPr lang="es-ES" b="1" dirty="0"/>
              <a:t>)</a:t>
            </a:r>
            <a:r>
              <a:rPr lang="es-ES" dirty="0"/>
              <a:t>:</a:t>
            </a:r>
          </a:p>
          <a:p>
            <a:pPr marL="742950" lvl="1" indent="-285750">
              <a:buFont typeface="+mj-lt"/>
              <a:buAutoNum type="arabicPeriod"/>
            </a:pPr>
            <a:r>
              <a:rPr lang="es-ES" dirty="0"/>
              <a:t>Se identificaron 429 posibles </a:t>
            </a:r>
            <a:r>
              <a:rPr lang="es-ES" dirty="0" err="1"/>
              <a:t>outliers</a:t>
            </a:r>
            <a:r>
              <a:rPr lang="es-ES" dirty="0"/>
              <a:t> en la columna </a:t>
            </a:r>
            <a:r>
              <a:rPr lang="es-ES" b="1" dirty="0"/>
              <a:t>Rating </a:t>
            </a:r>
            <a:r>
              <a:rPr lang="es-ES" b="1" dirty="0" err="1"/>
              <a:t>Value</a:t>
            </a:r>
            <a:r>
              <a:rPr lang="es-ES" dirty="0"/>
              <a:t>.</a:t>
            </a:r>
          </a:p>
          <a:p>
            <a:pPr marL="742950" lvl="1" indent="-285750">
              <a:buFont typeface="+mj-lt"/>
              <a:buAutoNum type="arabicPeriod"/>
            </a:pPr>
            <a:r>
              <a:rPr lang="es-ES" dirty="0"/>
              <a:t>Hay 4,070 </a:t>
            </a:r>
            <a:r>
              <a:rPr lang="es-ES" dirty="0" err="1"/>
              <a:t>outliers</a:t>
            </a:r>
            <a:r>
              <a:rPr lang="es-ES" dirty="0"/>
              <a:t> en la columna </a:t>
            </a:r>
            <a:r>
              <a:rPr lang="es-ES" b="1" dirty="0"/>
              <a:t>Rating </a:t>
            </a:r>
            <a:r>
              <a:rPr lang="es-ES" b="1" dirty="0" err="1"/>
              <a:t>Count</a:t>
            </a:r>
            <a:r>
              <a:rPr lang="es-ES" dirty="0"/>
              <a:t>, lo que sugiere que algunos perfumes son extremadamente populares en comparación con otros.</a:t>
            </a:r>
          </a:p>
          <a:p>
            <a:pPr marL="742950" lvl="1" indent="-285750">
              <a:buFont typeface="+mj-lt"/>
              <a:buAutoNum type="arabicPeriod"/>
            </a:pPr>
            <a:r>
              <a:rPr lang="es-ES" dirty="0"/>
              <a:t>Existen datos antiguos en la columna </a:t>
            </a:r>
            <a:r>
              <a:rPr lang="es-ES" b="1" dirty="0" err="1"/>
              <a:t>Year</a:t>
            </a:r>
            <a:r>
              <a:rPr lang="es-ES" dirty="0"/>
              <a:t> que podrían requerir investigación o corrección (algunos tan lejanos como 1781).</a:t>
            </a:r>
          </a:p>
          <a:p>
            <a:r>
              <a:rPr lang="es-ES" b="1" dirty="0"/>
              <a:t>Visualización de la distribución de Rating </a:t>
            </a:r>
            <a:r>
              <a:rPr lang="es-ES" b="1" dirty="0" err="1"/>
              <a:t>Value</a:t>
            </a:r>
            <a:r>
              <a:rPr lang="es-ES" b="1" dirty="0"/>
              <a:t>:</a:t>
            </a:r>
          </a:p>
          <a:p>
            <a:r>
              <a:rPr lang="es-ES" dirty="0"/>
              <a:t>Para entender mejor cómo se distribuyen los valores en la columna </a:t>
            </a:r>
            <a:r>
              <a:rPr lang="es-ES" b="1" dirty="0"/>
              <a:t>Rating </a:t>
            </a:r>
            <a:r>
              <a:rPr lang="es-ES" b="1" dirty="0" err="1"/>
              <a:t>Value</a:t>
            </a:r>
            <a:r>
              <a:rPr lang="es-ES" dirty="0"/>
              <a:t>, se pueden usar dos métodos:</a:t>
            </a:r>
          </a:p>
          <a:p>
            <a:pPr>
              <a:buFont typeface="+mj-lt"/>
              <a:buAutoNum type="arabicPeriod"/>
            </a:pPr>
            <a:r>
              <a:rPr lang="es-ES" b="1" dirty="0"/>
              <a:t>Histograma</a:t>
            </a:r>
            <a:r>
              <a:rPr lang="es-ES" dirty="0"/>
              <a:t>:</a:t>
            </a:r>
          </a:p>
          <a:p>
            <a:pPr marL="742950" lvl="1" indent="-285750">
              <a:buFont typeface="+mj-lt"/>
              <a:buAutoNum type="arabicPeriod"/>
            </a:pPr>
            <a:r>
              <a:rPr lang="es-ES" dirty="0"/>
              <a:t>Un histograma muestra la frecuencia de los valores de </a:t>
            </a:r>
            <a:r>
              <a:rPr lang="es-ES" b="1" dirty="0"/>
              <a:t>Rating </a:t>
            </a:r>
            <a:r>
              <a:rPr lang="es-ES" b="1" dirty="0" err="1"/>
              <a:t>Value</a:t>
            </a:r>
            <a:r>
              <a:rPr lang="es-ES" dirty="0"/>
              <a:t> en intervalos específicos (o "</a:t>
            </a:r>
            <a:r>
              <a:rPr lang="es-ES" dirty="0" err="1"/>
              <a:t>bins</a:t>
            </a:r>
            <a:r>
              <a:rPr lang="es-ES" dirty="0"/>
              <a:t>").</a:t>
            </a:r>
          </a:p>
          <a:p>
            <a:pPr>
              <a:buFont typeface="+mj-lt"/>
              <a:buAutoNum type="arabicPeriod"/>
            </a:pPr>
            <a:r>
              <a:rPr lang="es-ES" b="1" dirty="0"/>
              <a:t>Gráfico KDE (</a:t>
            </a:r>
            <a:r>
              <a:rPr lang="es-ES" b="1" dirty="0" err="1"/>
              <a:t>Kernel</a:t>
            </a:r>
            <a:r>
              <a:rPr lang="es-ES" b="1" dirty="0"/>
              <a:t> </a:t>
            </a:r>
            <a:r>
              <a:rPr lang="es-ES" b="1" dirty="0" err="1"/>
              <a:t>Density</a:t>
            </a:r>
            <a:r>
              <a:rPr lang="es-ES" b="1" dirty="0"/>
              <a:t> </a:t>
            </a:r>
            <a:r>
              <a:rPr lang="es-ES" b="1" dirty="0" err="1"/>
              <a:t>Estimate</a:t>
            </a:r>
            <a:r>
              <a:rPr lang="es-ES" b="1" dirty="0"/>
              <a:t>)</a:t>
            </a:r>
            <a:r>
              <a:rPr lang="es-ES" dirty="0"/>
              <a:t>:</a:t>
            </a:r>
          </a:p>
          <a:p>
            <a:pPr marL="742950" lvl="1" indent="-285750">
              <a:buFont typeface="+mj-lt"/>
              <a:buAutoNum type="arabicPeriod"/>
            </a:pPr>
            <a:r>
              <a:rPr lang="es-ES" dirty="0"/>
              <a:t>El gráfico KDE proporciona una estimación suave de la distribución, lo que puede ser más fácil de interpretar que un histograma.</a:t>
            </a:r>
          </a:p>
        </p:txBody>
      </p:sp>
    </p:spTree>
    <p:extLst>
      <p:ext uri="{BB962C8B-B14F-4D97-AF65-F5344CB8AC3E}">
        <p14:creationId xmlns:p14="http://schemas.microsoft.com/office/powerpoint/2010/main" val="958260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55EBC-DD1B-6F3C-F235-F50E3A0C478D}"/>
              </a:ext>
            </a:extLst>
          </p:cNvPr>
          <p:cNvPicPr>
            <a:picLocks noChangeAspect="1"/>
          </p:cNvPicPr>
          <p:nvPr/>
        </p:nvPicPr>
        <p:blipFill>
          <a:blip r:embed="rId2"/>
          <a:stretch>
            <a:fillRect/>
          </a:stretch>
        </p:blipFill>
        <p:spPr>
          <a:xfrm>
            <a:off x="258619" y="145111"/>
            <a:ext cx="4812741" cy="2792053"/>
          </a:xfrm>
          <a:prstGeom prst="rect">
            <a:avLst/>
          </a:prstGeom>
        </p:spPr>
      </p:pic>
      <p:pic>
        <p:nvPicPr>
          <p:cNvPr id="5" name="Picture 4">
            <a:extLst>
              <a:ext uri="{FF2B5EF4-FFF2-40B4-BE49-F238E27FC236}">
                <a16:creationId xmlns:a16="http://schemas.microsoft.com/office/drawing/2014/main" id="{930CA3F1-62FB-6E15-1863-477BF64FB3A5}"/>
              </a:ext>
            </a:extLst>
          </p:cNvPr>
          <p:cNvPicPr>
            <a:picLocks noChangeAspect="1"/>
          </p:cNvPicPr>
          <p:nvPr/>
        </p:nvPicPr>
        <p:blipFill>
          <a:blip r:embed="rId3"/>
          <a:stretch>
            <a:fillRect/>
          </a:stretch>
        </p:blipFill>
        <p:spPr>
          <a:xfrm>
            <a:off x="258619" y="3174639"/>
            <a:ext cx="4812741" cy="3124562"/>
          </a:xfrm>
          <a:prstGeom prst="rect">
            <a:avLst/>
          </a:prstGeom>
        </p:spPr>
      </p:pic>
      <p:sp>
        <p:nvSpPr>
          <p:cNvPr id="7" name="TextBox 6">
            <a:extLst>
              <a:ext uri="{FF2B5EF4-FFF2-40B4-BE49-F238E27FC236}">
                <a16:creationId xmlns:a16="http://schemas.microsoft.com/office/drawing/2014/main" id="{F12D63CD-B846-0FAE-5A9F-EDF761E7ED52}"/>
              </a:ext>
            </a:extLst>
          </p:cNvPr>
          <p:cNvSpPr txBox="1"/>
          <p:nvPr/>
        </p:nvSpPr>
        <p:spPr>
          <a:xfrm>
            <a:off x="5215128" y="709273"/>
            <a:ext cx="6096000" cy="5078313"/>
          </a:xfrm>
          <a:prstGeom prst="rect">
            <a:avLst/>
          </a:prstGeom>
          <a:noFill/>
        </p:spPr>
        <p:txBody>
          <a:bodyPr wrap="square">
            <a:spAutoFit/>
          </a:bodyPr>
          <a:lstStyle/>
          <a:p>
            <a:r>
              <a:rPr lang="es-ES" b="1" dirty="0"/>
              <a:t>Interpretación del Histograma y Gráfico KDE de la Distribución del "Rating </a:t>
            </a:r>
            <a:r>
              <a:rPr lang="es-ES" b="1" dirty="0" err="1"/>
              <a:t>Value</a:t>
            </a:r>
            <a:r>
              <a:rPr lang="es-ES" b="1" dirty="0"/>
              <a:t>"</a:t>
            </a:r>
          </a:p>
          <a:p>
            <a:pPr>
              <a:buFont typeface="+mj-lt"/>
              <a:buAutoNum type="arabicPeriod"/>
            </a:pPr>
            <a:r>
              <a:rPr lang="es-ES" b="1" dirty="0"/>
              <a:t>Histograma</a:t>
            </a:r>
            <a:r>
              <a:rPr lang="es-ES" dirty="0"/>
              <a:t>:</a:t>
            </a:r>
          </a:p>
          <a:p>
            <a:pPr marL="742950" lvl="1" indent="-285750">
              <a:buFont typeface="+mj-lt"/>
              <a:buAutoNum type="arabicPeriod"/>
            </a:pPr>
            <a:r>
              <a:rPr lang="es-ES" b="1" dirty="0"/>
              <a:t>Forma de la Distribución</a:t>
            </a:r>
            <a:r>
              <a:rPr lang="es-ES" dirty="0"/>
              <a:t>: Sesgo a la izquierda, lo que indica que la mayoría de los perfumes tienen calificaciones altas (entre 3.5 y 4.5).</a:t>
            </a:r>
          </a:p>
          <a:p>
            <a:pPr marL="742950" lvl="1" indent="-285750">
              <a:buFont typeface="+mj-lt"/>
              <a:buAutoNum type="arabicPeriod"/>
            </a:pPr>
            <a:r>
              <a:rPr lang="es-ES" b="1" dirty="0"/>
              <a:t>Concentración</a:t>
            </a:r>
            <a:r>
              <a:rPr lang="es-ES" dirty="0"/>
              <a:t>: La calificación más común es justo por encima de 4.0, lo que sugiere que la mayoría de los perfumes reciben buenas evaluaciones.</a:t>
            </a:r>
          </a:p>
          <a:p>
            <a:pPr marL="742950" lvl="1" indent="-285750">
              <a:buFont typeface="+mj-lt"/>
              <a:buAutoNum type="arabicPeriod"/>
            </a:pPr>
            <a:r>
              <a:rPr lang="es-ES" b="1" dirty="0"/>
              <a:t>Valores Extremos</a:t>
            </a:r>
            <a:r>
              <a:rPr lang="es-ES" dirty="0"/>
              <a:t>: Calificaciones por debajo de 3.0 son muy raras.</a:t>
            </a:r>
          </a:p>
          <a:p>
            <a:pPr>
              <a:buFont typeface="+mj-lt"/>
              <a:buAutoNum type="arabicPeriod"/>
            </a:pPr>
            <a:r>
              <a:rPr lang="es-ES" b="1" dirty="0"/>
              <a:t>Gráfico KDE</a:t>
            </a:r>
            <a:r>
              <a:rPr lang="es-ES" dirty="0"/>
              <a:t>:</a:t>
            </a:r>
          </a:p>
          <a:p>
            <a:pPr marL="742950" lvl="1" indent="-285750">
              <a:buFont typeface="+mj-lt"/>
              <a:buAutoNum type="arabicPeriod"/>
            </a:pPr>
            <a:r>
              <a:rPr lang="es-ES" b="1" dirty="0"/>
              <a:t>Pico Principal</a:t>
            </a:r>
            <a:r>
              <a:rPr lang="es-ES" dirty="0"/>
              <a:t>: El pico está alrededor de 4.0, confirmando que es la calificación más frecuente.</a:t>
            </a:r>
          </a:p>
          <a:p>
            <a:pPr marL="742950" lvl="1" indent="-285750">
              <a:buFont typeface="+mj-lt"/>
              <a:buAutoNum type="arabicPeriod"/>
            </a:pPr>
            <a:r>
              <a:rPr lang="es-ES" b="1" dirty="0"/>
              <a:t>Sesgo a la Izquierda</a:t>
            </a:r>
            <a:r>
              <a:rPr lang="es-ES" dirty="0"/>
              <a:t>: Como en el histograma, muestra que las calificaciones bajas son escasas.</a:t>
            </a:r>
          </a:p>
          <a:p>
            <a:pPr marL="742950" lvl="1" indent="-285750">
              <a:buFont typeface="+mj-lt"/>
              <a:buAutoNum type="arabicPeriod"/>
            </a:pPr>
            <a:r>
              <a:rPr lang="es-ES" b="1" dirty="0"/>
              <a:t>Curva Suave</a:t>
            </a:r>
            <a:r>
              <a:rPr lang="es-ES" dirty="0"/>
              <a:t>: Indica que no hay </a:t>
            </a:r>
            <a:r>
              <a:rPr lang="es-ES" dirty="0" err="1"/>
              <a:t>clusters</a:t>
            </a:r>
            <a:r>
              <a:rPr lang="es-ES" dirty="0"/>
              <a:t> significativos fuera del rango principal de calificaciones.</a:t>
            </a:r>
          </a:p>
        </p:txBody>
      </p:sp>
    </p:spTree>
    <p:extLst>
      <p:ext uri="{BB962C8B-B14F-4D97-AF65-F5344CB8AC3E}">
        <p14:creationId xmlns:p14="http://schemas.microsoft.com/office/powerpoint/2010/main" val="1447898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oup of perfume bottles on a table&#10;&#10;Description automatically generated">
            <a:extLst>
              <a:ext uri="{FF2B5EF4-FFF2-40B4-BE49-F238E27FC236}">
                <a16:creationId xmlns:a16="http://schemas.microsoft.com/office/drawing/2014/main" id="{8C360742-3B5D-7414-F28C-7B3B99008DC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0175" r="4347"/>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5" name="TextBox 4">
            <a:extLst>
              <a:ext uri="{FF2B5EF4-FFF2-40B4-BE49-F238E27FC236}">
                <a16:creationId xmlns:a16="http://schemas.microsoft.com/office/drawing/2014/main" id="{42E2C6FE-C964-5516-05F3-11C1E0B12B26}"/>
              </a:ext>
            </a:extLst>
          </p:cNvPr>
          <p:cNvSpPr txBox="1"/>
          <p:nvPr/>
        </p:nvSpPr>
        <p:spPr>
          <a:xfrm>
            <a:off x="7320465" y="480291"/>
            <a:ext cx="4140013" cy="5622397"/>
          </a:xfrm>
          <a:prstGeom prst="rect">
            <a:avLst/>
          </a:prstGeom>
        </p:spPr>
        <p:txBody>
          <a:bodyPr vert="horz" lIns="91440" tIns="45720" rIns="91440" bIns="45720" rtlCol="0">
            <a:normAutofit fontScale="92500" lnSpcReduction="20000"/>
          </a:bodyPr>
          <a:lstStyle/>
          <a:p>
            <a:pPr>
              <a:lnSpc>
                <a:spcPct val="90000"/>
              </a:lnSpc>
              <a:spcAft>
                <a:spcPts val="600"/>
              </a:spcAft>
            </a:pPr>
            <a:r>
              <a:rPr lang="en-US" sz="3200" dirty="0" err="1">
                <a:solidFill>
                  <a:srgbClr val="323780"/>
                </a:solidFill>
              </a:rPr>
              <a:t>Objetivo</a:t>
            </a:r>
            <a:r>
              <a:rPr lang="en-US" sz="3200" dirty="0">
                <a:solidFill>
                  <a:srgbClr val="323780"/>
                </a:solidFill>
              </a:rPr>
              <a:t> del Proyecto</a:t>
            </a:r>
          </a:p>
          <a:p>
            <a:pPr indent="-228600">
              <a:lnSpc>
                <a:spcPct val="90000"/>
              </a:lnSpc>
              <a:spcAft>
                <a:spcPts val="600"/>
              </a:spcAft>
              <a:buFont typeface="Arial" panose="020B0604020202020204" pitchFamily="34" charset="0"/>
              <a:buChar char="•"/>
            </a:pPr>
            <a:endParaRPr lang="en-US" sz="1000" dirty="0"/>
          </a:p>
          <a:p>
            <a:pPr indent="-228600">
              <a:lnSpc>
                <a:spcPct val="90000"/>
              </a:lnSpc>
              <a:spcAft>
                <a:spcPts val="600"/>
              </a:spcAft>
              <a:buFont typeface="Arial" panose="020B0604020202020204" pitchFamily="34" charset="0"/>
              <a:buChar char="•"/>
            </a:pPr>
            <a:r>
              <a:rPr lang="en-US" sz="1500" dirty="0"/>
              <a:t>Este </a:t>
            </a:r>
            <a:r>
              <a:rPr lang="en-US" sz="1500" dirty="0" err="1"/>
              <a:t>proyecto</a:t>
            </a:r>
            <a:r>
              <a:rPr lang="en-US" sz="1500" dirty="0"/>
              <a:t> </a:t>
            </a:r>
            <a:r>
              <a:rPr lang="en-US" sz="1500" dirty="0" err="1"/>
              <a:t>tiene</a:t>
            </a:r>
            <a:r>
              <a:rPr lang="en-US" sz="1500" dirty="0"/>
              <a:t> como </a:t>
            </a:r>
            <a:r>
              <a:rPr lang="en-US" sz="1500" dirty="0" err="1"/>
              <a:t>finalidad</a:t>
            </a:r>
            <a:r>
              <a:rPr lang="en-US" sz="1500" dirty="0"/>
              <a:t> la </a:t>
            </a:r>
            <a:r>
              <a:rPr lang="en-US" sz="1500" dirty="0" err="1"/>
              <a:t>recolección</a:t>
            </a:r>
            <a:r>
              <a:rPr lang="en-US" sz="1500" dirty="0"/>
              <a:t> y </a:t>
            </a:r>
            <a:r>
              <a:rPr lang="en-US" sz="1500" dirty="0" err="1"/>
              <a:t>análisis</a:t>
            </a:r>
            <a:r>
              <a:rPr lang="en-US" sz="1500" dirty="0"/>
              <a:t> de </a:t>
            </a:r>
            <a:r>
              <a:rPr lang="en-US" sz="1500" dirty="0" err="1"/>
              <a:t>datos</a:t>
            </a:r>
            <a:r>
              <a:rPr lang="en-US" sz="1500" dirty="0"/>
              <a:t> sobre perfumes </a:t>
            </a:r>
            <a:r>
              <a:rPr lang="en-US" sz="1500" dirty="0" err="1"/>
              <a:t>obtenidos</a:t>
            </a:r>
            <a:r>
              <a:rPr lang="en-US" sz="1500" dirty="0"/>
              <a:t> mediante técnicas de web scraping de sitios </a:t>
            </a:r>
            <a:r>
              <a:rPr lang="en-US" sz="1500" dirty="0" err="1"/>
              <a:t>especializados</a:t>
            </a:r>
            <a:r>
              <a:rPr lang="en-US" sz="1500" dirty="0"/>
              <a:t>, como Fragrantica.com, Parfumo.com, y Aromo.ru. El </a:t>
            </a:r>
            <a:r>
              <a:rPr lang="en-US" sz="1500" dirty="0" err="1"/>
              <a:t>objetivo</a:t>
            </a:r>
            <a:r>
              <a:rPr lang="en-US" sz="1500" dirty="0"/>
              <a:t> es </a:t>
            </a:r>
            <a:r>
              <a:rPr lang="en-US" sz="1500" dirty="0" err="1"/>
              <a:t>identificar</a:t>
            </a:r>
            <a:r>
              <a:rPr lang="en-US" sz="1500" dirty="0"/>
              <a:t> </a:t>
            </a:r>
            <a:r>
              <a:rPr lang="en-US" sz="1500" dirty="0" err="1"/>
              <a:t>información</a:t>
            </a:r>
            <a:r>
              <a:rPr lang="en-US" sz="1500" dirty="0"/>
              <a:t> clave </a:t>
            </a:r>
            <a:r>
              <a:rPr lang="en-US" sz="1500" dirty="0" err="1"/>
              <a:t>relacionada</a:t>
            </a:r>
            <a:r>
              <a:rPr lang="en-US" sz="1500" dirty="0"/>
              <a:t> con las </a:t>
            </a:r>
            <a:r>
              <a:rPr lang="en-US" sz="1500" dirty="0" err="1"/>
              <a:t>notas</a:t>
            </a:r>
            <a:r>
              <a:rPr lang="en-US" sz="1500" dirty="0"/>
              <a:t> </a:t>
            </a:r>
            <a:r>
              <a:rPr lang="en-US" sz="1500" dirty="0" err="1"/>
              <a:t>olfativas</a:t>
            </a:r>
            <a:r>
              <a:rPr lang="en-US" sz="1500" dirty="0"/>
              <a:t> más </a:t>
            </a:r>
            <a:r>
              <a:rPr lang="en-US" sz="1500" dirty="0" err="1"/>
              <a:t>populares</a:t>
            </a:r>
            <a:r>
              <a:rPr lang="en-US" sz="1500" dirty="0"/>
              <a:t> y las </a:t>
            </a:r>
            <a:r>
              <a:rPr lang="en-US" sz="1500" dirty="0" err="1"/>
              <a:t>preferencias</a:t>
            </a:r>
            <a:r>
              <a:rPr lang="en-US" sz="1500" dirty="0"/>
              <a:t> de </a:t>
            </a:r>
            <a:r>
              <a:rPr lang="en-US" sz="1500" dirty="0" err="1"/>
              <a:t>los</a:t>
            </a:r>
            <a:r>
              <a:rPr lang="en-US" sz="1500" dirty="0"/>
              <a:t> </a:t>
            </a:r>
            <a:r>
              <a:rPr lang="en-US" sz="1500" dirty="0" err="1"/>
              <a:t>usuarios</a:t>
            </a:r>
            <a:r>
              <a:rPr lang="en-US" sz="1500" dirty="0"/>
              <a:t>. Además, se </a:t>
            </a:r>
            <a:r>
              <a:rPr lang="en-US" sz="1500" dirty="0" err="1"/>
              <a:t>busca</a:t>
            </a:r>
            <a:r>
              <a:rPr lang="en-US" sz="1500" dirty="0"/>
              <a:t> </a:t>
            </a:r>
            <a:r>
              <a:rPr lang="en-US" sz="1500" dirty="0" err="1"/>
              <a:t>predecir</a:t>
            </a:r>
            <a:r>
              <a:rPr lang="en-US" sz="1500" dirty="0"/>
              <a:t> </a:t>
            </a:r>
            <a:r>
              <a:rPr lang="en-US" sz="1500" dirty="0" err="1"/>
              <a:t>el</a:t>
            </a:r>
            <a:r>
              <a:rPr lang="en-US" sz="1500" dirty="0"/>
              <a:t> </a:t>
            </a:r>
            <a:r>
              <a:rPr lang="en-US" sz="1500" dirty="0" err="1"/>
              <a:t>éxito</a:t>
            </a:r>
            <a:r>
              <a:rPr lang="en-US" sz="1500" dirty="0"/>
              <a:t> de </a:t>
            </a:r>
            <a:r>
              <a:rPr lang="en-US" sz="1500" dirty="0" err="1"/>
              <a:t>los</a:t>
            </a:r>
            <a:r>
              <a:rPr lang="en-US" sz="1500" dirty="0"/>
              <a:t> perfumes a </a:t>
            </a:r>
            <a:r>
              <a:rPr lang="en-US" sz="1500" dirty="0" err="1"/>
              <a:t>través</a:t>
            </a:r>
            <a:r>
              <a:rPr lang="en-US" sz="1500" dirty="0"/>
              <a:t> de </a:t>
            </a:r>
            <a:r>
              <a:rPr lang="en-US" sz="1500" dirty="0" err="1"/>
              <a:t>su</a:t>
            </a:r>
            <a:r>
              <a:rPr lang="en-US" sz="1500" dirty="0"/>
              <a:t> Rating Value, que </a:t>
            </a:r>
            <a:r>
              <a:rPr lang="en-US" sz="1500" dirty="0" err="1"/>
              <a:t>servirá</a:t>
            </a:r>
            <a:r>
              <a:rPr lang="en-US" sz="1500" dirty="0"/>
              <a:t> como </a:t>
            </a:r>
            <a:r>
              <a:rPr lang="en-US" sz="1500" dirty="0" err="1"/>
              <a:t>métrica</a:t>
            </a:r>
            <a:r>
              <a:rPr lang="en-US" sz="1500" dirty="0"/>
              <a:t> principal. Esta </a:t>
            </a:r>
            <a:r>
              <a:rPr lang="en-US" sz="1500" dirty="0" err="1"/>
              <a:t>predicción</a:t>
            </a:r>
            <a:r>
              <a:rPr lang="en-US" sz="1500" dirty="0"/>
              <a:t> </a:t>
            </a:r>
            <a:r>
              <a:rPr lang="en-US" sz="1500" dirty="0" err="1"/>
              <a:t>permitirá</a:t>
            </a:r>
            <a:r>
              <a:rPr lang="en-US" sz="1500" dirty="0"/>
              <a:t> a </a:t>
            </a:r>
            <a:r>
              <a:rPr lang="en-US" sz="1500" dirty="0" err="1"/>
              <a:t>los</a:t>
            </a:r>
            <a:r>
              <a:rPr lang="en-US" sz="1500" dirty="0"/>
              <a:t> </a:t>
            </a:r>
            <a:r>
              <a:rPr lang="en-US" sz="1500" dirty="0" err="1"/>
              <a:t>vendedores</a:t>
            </a:r>
            <a:r>
              <a:rPr lang="en-US" sz="1500" dirty="0"/>
              <a:t> </a:t>
            </a:r>
            <a:r>
              <a:rPr lang="en-US" sz="1500" dirty="0" err="1"/>
              <a:t>tomar</a:t>
            </a:r>
            <a:r>
              <a:rPr lang="en-US" sz="1500" dirty="0"/>
              <a:t> </a:t>
            </a:r>
            <a:r>
              <a:rPr lang="en-US" sz="1500" dirty="0" err="1"/>
              <a:t>decisiones</a:t>
            </a:r>
            <a:r>
              <a:rPr lang="en-US" sz="1500" dirty="0"/>
              <a:t> más </a:t>
            </a:r>
            <a:r>
              <a:rPr lang="en-US" sz="1500" dirty="0" err="1"/>
              <a:t>fundamentadas</a:t>
            </a:r>
            <a:r>
              <a:rPr lang="en-US" sz="1500" dirty="0"/>
              <a:t> sobre </a:t>
            </a:r>
            <a:r>
              <a:rPr lang="en-US" sz="1500" dirty="0" err="1"/>
              <a:t>qué</a:t>
            </a:r>
            <a:r>
              <a:rPr lang="en-US" sz="1500" dirty="0"/>
              <a:t> perfumes </a:t>
            </a:r>
            <a:r>
              <a:rPr lang="en-US" sz="1500" dirty="0" err="1"/>
              <a:t>ofrecer</a:t>
            </a:r>
            <a:r>
              <a:rPr lang="en-US" sz="1500" dirty="0"/>
              <a:t> en sus tiendas, </a:t>
            </a:r>
            <a:r>
              <a:rPr lang="en-US" sz="1500" dirty="0" err="1"/>
              <a:t>aumentando</a:t>
            </a:r>
            <a:r>
              <a:rPr lang="en-US" sz="1500" dirty="0"/>
              <a:t> la </a:t>
            </a:r>
            <a:r>
              <a:rPr lang="en-US" sz="1500" dirty="0" err="1"/>
              <a:t>probabilidad</a:t>
            </a:r>
            <a:r>
              <a:rPr lang="en-US" sz="1500" dirty="0"/>
              <a:t> de </a:t>
            </a:r>
            <a:r>
              <a:rPr lang="en-US" sz="1500" dirty="0" err="1"/>
              <a:t>éxito</a:t>
            </a:r>
            <a:r>
              <a:rPr lang="en-US" sz="1500" dirty="0"/>
              <a:t> en </a:t>
            </a:r>
            <a:r>
              <a:rPr lang="en-US" sz="1500" dirty="0" err="1"/>
              <a:t>ventas</a:t>
            </a:r>
            <a:r>
              <a:rPr lang="en-US" sz="1500" dirty="0"/>
              <a:t>.</a:t>
            </a:r>
          </a:p>
          <a:p>
            <a:pPr indent="-228600">
              <a:lnSpc>
                <a:spcPct val="90000"/>
              </a:lnSpc>
              <a:spcAft>
                <a:spcPts val="600"/>
              </a:spcAft>
              <a:buFont typeface="Arial" panose="020B0604020202020204" pitchFamily="34" charset="0"/>
              <a:buChar char="•"/>
            </a:pPr>
            <a:endParaRPr lang="en-US" sz="1500" dirty="0"/>
          </a:p>
          <a:p>
            <a:pPr>
              <a:lnSpc>
                <a:spcPct val="90000"/>
              </a:lnSpc>
              <a:spcAft>
                <a:spcPts val="600"/>
              </a:spcAft>
            </a:pPr>
            <a:r>
              <a:rPr lang="en-US" sz="1500" dirty="0"/>
              <a:t>Fuente de Datos:</a:t>
            </a:r>
          </a:p>
          <a:p>
            <a:pPr indent="-228600">
              <a:lnSpc>
                <a:spcPct val="90000"/>
              </a:lnSpc>
              <a:spcAft>
                <a:spcPts val="600"/>
              </a:spcAft>
              <a:buFont typeface="Arial" panose="020B0604020202020204" pitchFamily="34" charset="0"/>
              <a:buChar char="•"/>
            </a:pPr>
            <a:endParaRPr lang="en-US" sz="1500" dirty="0"/>
          </a:p>
          <a:p>
            <a:pPr>
              <a:lnSpc>
                <a:spcPct val="90000"/>
              </a:lnSpc>
              <a:spcAft>
                <a:spcPts val="600"/>
              </a:spcAft>
            </a:pPr>
            <a:r>
              <a:rPr lang="en-US" sz="1500" dirty="0"/>
              <a:t>Los </a:t>
            </a:r>
            <a:r>
              <a:rPr lang="en-US" sz="1500" dirty="0" err="1"/>
              <a:t>datos</a:t>
            </a:r>
            <a:r>
              <a:rPr lang="en-US" sz="1500" dirty="0"/>
              <a:t> para </a:t>
            </a:r>
            <a:r>
              <a:rPr lang="en-US" sz="1500" dirty="0" err="1"/>
              <a:t>este</a:t>
            </a:r>
            <a:r>
              <a:rPr lang="en-US" sz="1500" dirty="0"/>
              <a:t> </a:t>
            </a:r>
            <a:r>
              <a:rPr lang="en-US" sz="1500" dirty="0" err="1"/>
              <a:t>proyecto</a:t>
            </a:r>
            <a:r>
              <a:rPr lang="en-US" sz="1500" dirty="0"/>
              <a:t> </a:t>
            </a:r>
            <a:r>
              <a:rPr lang="en-US" sz="1500" dirty="0" err="1"/>
              <a:t>fueron</a:t>
            </a:r>
            <a:r>
              <a:rPr lang="en-US" sz="1500" dirty="0"/>
              <a:t> </a:t>
            </a:r>
            <a:r>
              <a:rPr lang="en-US" sz="1500" dirty="0" err="1"/>
              <a:t>recolectados</a:t>
            </a:r>
            <a:r>
              <a:rPr lang="en-US" sz="1500" dirty="0"/>
              <a:t> </a:t>
            </a:r>
            <a:r>
              <a:rPr lang="en-US" sz="1500" dirty="0" err="1"/>
              <a:t>principalmente</a:t>
            </a:r>
            <a:r>
              <a:rPr lang="en-US" sz="1500" dirty="0"/>
              <a:t> de Fragrantica.com mediante técnicas de web scraping.</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endParaRPr lang="en-US" sz="1500" dirty="0"/>
          </a:p>
          <a:p>
            <a:pPr>
              <a:lnSpc>
                <a:spcPct val="90000"/>
              </a:lnSpc>
              <a:spcAft>
                <a:spcPts val="600"/>
              </a:spcAft>
            </a:pPr>
            <a:r>
              <a:rPr lang="en-US" sz="1500" dirty="0"/>
              <a:t>Autor: Olga Gavrik</a:t>
            </a:r>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endParaRPr lang="en-US" sz="1500" dirty="0"/>
          </a:p>
          <a:p>
            <a:pPr>
              <a:lnSpc>
                <a:spcPct val="90000"/>
              </a:lnSpc>
              <a:spcAft>
                <a:spcPts val="600"/>
              </a:spcAft>
            </a:pPr>
            <a:r>
              <a:rPr lang="en-US" sz="1500" dirty="0" err="1"/>
              <a:t>Fecha</a:t>
            </a:r>
            <a:r>
              <a:rPr lang="en-US" sz="1500" dirty="0"/>
              <a:t>: </a:t>
            </a:r>
            <a:r>
              <a:rPr lang="en-US" sz="1500" dirty="0" err="1"/>
              <a:t>Septiembre</a:t>
            </a:r>
            <a:r>
              <a:rPr lang="en-US" sz="1500" dirty="0"/>
              <a:t> 2024</a:t>
            </a:r>
          </a:p>
        </p:txBody>
      </p:sp>
    </p:spTree>
    <p:extLst>
      <p:ext uri="{BB962C8B-B14F-4D97-AF65-F5344CB8AC3E}">
        <p14:creationId xmlns:p14="http://schemas.microsoft.com/office/powerpoint/2010/main" val="2313128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9D5DF5-A47B-69BD-552B-7F6431E1D266}"/>
              </a:ext>
            </a:extLst>
          </p:cNvPr>
          <p:cNvSpPr txBox="1"/>
          <p:nvPr/>
        </p:nvSpPr>
        <p:spPr>
          <a:xfrm>
            <a:off x="1051560" y="1166843"/>
            <a:ext cx="10488168" cy="4801314"/>
          </a:xfrm>
          <a:prstGeom prst="rect">
            <a:avLst/>
          </a:prstGeom>
          <a:noFill/>
        </p:spPr>
        <p:txBody>
          <a:bodyPr wrap="square">
            <a:spAutoFit/>
          </a:bodyPr>
          <a:lstStyle/>
          <a:p>
            <a:r>
              <a:rPr lang="es-ES" b="1" dirty="0"/>
              <a:t>Conclusiones Principales:</a:t>
            </a:r>
          </a:p>
          <a:p>
            <a:endParaRPr lang="es-ES" b="1" dirty="0"/>
          </a:p>
          <a:p>
            <a:pPr>
              <a:buFont typeface="Arial" panose="020B0604020202020204" pitchFamily="34" charset="0"/>
              <a:buChar char="•"/>
            </a:pPr>
            <a:r>
              <a:rPr lang="es-ES" b="1" dirty="0"/>
              <a:t>Calificaciones Altas Predominan</a:t>
            </a:r>
            <a:r>
              <a:rPr lang="es-ES" dirty="0"/>
              <a:t>: La mayoría de los perfumes tienen calificaciones cercanas a 4.0, lo que sugiere una tendencia positiva en las evaluaciones.</a:t>
            </a:r>
          </a:p>
          <a:p>
            <a:pPr>
              <a:buFont typeface="Arial" panose="020B0604020202020204" pitchFamily="34" charset="0"/>
              <a:buChar char="•"/>
            </a:pPr>
            <a:endParaRPr lang="es-ES" dirty="0"/>
          </a:p>
          <a:p>
            <a:pPr>
              <a:buFont typeface="Arial" panose="020B0604020202020204" pitchFamily="34" charset="0"/>
              <a:buChar char="•"/>
            </a:pPr>
            <a:r>
              <a:rPr lang="es-ES" b="1" dirty="0"/>
              <a:t>Distribución Sesgada</a:t>
            </a:r>
            <a:r>
              <a:rPr lang="es-ES" dirty="0"/>
              <a:t>: El sesgo hacia calificaciones altas podría afectar los modelos predictivos si no se maneja adecuadamente.</a:t>
            </a:r>
          </a:p>
          <a:p>
            <a:pPr>
              <a:buFont typeface="Arial" panose="020B0604020202020204" pitchFamily="34" charset="0"/>
              <a:buChar char="•"/>
            </a:pPr>
            <a:endParaRPr lang="es-ES" dirty="0"/>
          </a:p>
          <a:p>
            <a:pPr>
              <a:buFont typeface="Arial" panose="020B0604020202020204" pitchFamily="34" charset="0"/>
              <a:buChar char="•"/>
            </a:pPr>
            <a:r>
              <a:rPr lang="es-ES" b="1" dirty="0"/>
              <a:t>Pocas Calificaciones Bajas</a:t>
            </a:r>
            <a:r>
              <a:rPr lang="es-ES" dirty="0"/>
              <a:t>: Perfumes con calificaciones menores a 3.0 son raros, lo que sugiere que los usuarios tienden a evitar calificaciones muy bajas.</a:t>
            </a:r>
          </a:p>
          <a:p>
            <a:pPr>
              <a:buFont typeface="Arial" panose="020B0604020202020204" pitchFamily="34" charset="0"/>
              <a:buChar char="•"/>
            </a:pPr>
            <a:endParaRPr lang="es-ES" dirty="0"/>
          </a:p>
          <a:p>
            <a:r>
              <a:rPr lang="es-ES" b="1" dirty="0"/>
              <a:t>Implicaciones para el Modelo:</a:t>
            </a:r>
          </a:p>
          <a:p>
            <a:endParaRPr lang="es-ES" b="1" dirty="0"/>
          </a:p>
          <a:p>
            <a:pPr>
              <a:buFont typeface="Arial" panose="020B0604020202020204" pitchFamily="34" charset="0"/>
              <a:buChar char="•"/>
            </a:pPr>
            <a:r>
              <a:rPr lang="es-ES" b="1" dirty="0"/>
              <a:t>Sesgo en Calificaciones</a:t>
            </a:r>
            <a:r>
              <a:rPr lang="es-ES" dirty="0"/>
              <a:t>: El modelo puede favorecer predicciones positivas debido a la mayor cantidad de perfumes con calificaciones altas.</a:t>
            </a:r>
          </a:p>
          <a:p>
            <a:pPr>
              <a:buFont typeface="Arial" panose="020B0604020202020204" pitchFamily="34" charset="0"/>
              <a:buChar char="•"/>
            </a:pPr>
            <a:r>
              <a:rPr lang="es-ES" b="1" dirty="0"/>
              <a:t>Desbalance de Clases</a:t>
            </a:r>
            <a:r>
              <a:rPr lang="es-ES" dirty="0"/>
              <a:t>: Deberá abordarse el desbalance entre perfumes exitosos y fracasos para mejorar las predicciones.</a:t>
            </a:r>
          </a:p>
        </p:txBody>
      </p:sp>
    </p:spTree>
    <p:extLst>
      <p:ext uri="{BB962C8B-B14F-4D97-AF65-F5344CB8AC3E}">
        <p14:creationId xmlns:p14="http://schemas.microsoft.com/office/powerpoint/2010/main" val="3063911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C469FA-3752-5D4D-24C7-62B1827EAC69}"/>
              </a:ext>
            </a:extLst>
          </p:cNvPr>
          <p:cNvSpPr txBox="1"/>
          <p:nvPr/>
        </p:nvSpPr>
        <p:spPr>
          <a:xfrm>
            <a:off x="3047238" y="1305342"/>
            <a:ext cx="6094476" cy="4247317"/>
          </a:xfrm>
          <a:prstGeom prst="rect">
            <a:avLst/>
          </a:prstGeom>
          <a:noFill/>
        </p:spPr>
        <p:txBody>
          <a:bodyPr wrap="square">
            <a:spAutoFit/>
          </a:bodyPr>
          <a:lstStyle/>
          <a:p>
            <a:r>
              <a:rPr lang="es-ES" b="1" dirty="0"/>
              <a:t>Pasos para Construir el Modelo de Predicción</a:t>
            </a:r>
          </a:p>
          <a:p>
            <a:pPr>
              <a:buFont typeface="+mj-lt"/>
              <a:buAutoNum type="arabicPeriod"/>
            </a:pPr>
            <a:r>
              <a:rPr lang="es-ES" b="1" dirty="0"/>
              <a:t>Definir el Problema</a:t>
            </a:r>
            <a:r>
              <a:rPr lang="es-ES" dirty="0"/>
              <a:t>:</a:t>
            </a:r>
          </a:p>
          <a:p>
            <a:pPr marL="742950" lvl="1" indent="-285750">
              <a:buFont typeface="+mj-lt"/>
              <a:buAutoNum type="arabicPeriod"/>
            </a:pPr>
            <a:r>
              <a:rPr lang="es-ES" dirty="0"/>
              <a:t>El objetivo es predecir el valor de calificación (Rating </a:t>
            </a:r>
            <a:r>
              <a:rPr lang="es-ES" dirty="0" err="1"/>
              <a:t>Value</a:t>
            </a:r>
            <a:r>
              <a:rPr lang="es-ES" dirty="0"/>
              <a:t>) de los perfumes utilizando características disponibles como la marca, los acordes principales (</a:t>
            </a:r>
            <a:r>
              <a:rPr lang="es-ES" dirty="0" err="1"/>
              <a:t>Main</a:t>
            </a:r>
            <a:r>
              <a:rPr lang="es-ES" dirty="0"/>
              <a:t> </a:t>
            </a:r>
            <a:r>
              <a:rPr lang="es-ES" dirty="0" err="1"/>
              <a:t>Accords</a:t>
            </a:r>
            <a:r>
              <a:rPr lang="es-ES" dirty="0"/>
              <a:t>), perfumista, etc.</a:t>
            </a:r>
          </a:p>
          <a:p>
            <a:pPr>
              <a:buFont typeface="+mj-lt"/>
              <a:buAutoNum type="arabicPeriod"/>
            </a:pPr>
            <a:r>
              <a:rPr lang="es-ES" b="1" dirty="0"/>
              <a:t>Ingeniería de Características</a:t>
            </a:r>
            <a:r>
              <a:rPr lang="es-ES" dirty="0"/>
              <a:t>:</a:t>
            </a:r>
          </a:p>
          <a:p>
            <a:pPr marL="742950" lvl="1" indent="-285750">
              <a:buFont typeface="+mj-lt"/>
              <a:buAutoNum type="arabicPeriod"/>
            </a:pPr>
            <a:r>
              <a:rPr lang="es-ES" dirty="0"/>
              <a:t>Crear características útiles a partir de columnas categóricas como Notas de Salida (Top), Corazón (</a:t>
            </a:r>
            <a:r>
              <a:rPr lang="es-ES" dirty="0" err="1"/>
              <a:t>Middle</a:t>
            </a:r>
            <a:r>
              <a:rPr lang="es-ES" dirty="0"/>
              <a:t>), Base, Acordes Principales, Perfumista y Marca.</a:t>
            </a:r>
          </a:p>
          <a:p>
            <a:pPr marL="742950" lvl="1" indent="-285750">
              <a:buFont typeface="+mj-lt"/>
              <a:buAutoNum type="arabicPeriod"/>
            </a:pPr>
            <a:r>
              <a:rPr lang="es-ES" dirty="0"/>
              <a:t>Convertir estas columnas categóricas en variables </a:t>
            </a:r>
            <a:r>
              <a:rPr lang="es-ES" dirty="0" err="1"/>
              <a:t>dummy</a:t>
            </a:r>
            <a:r>
              <a:rPr lang="es-ES" dirty="0"/>
              <a:t> o de codificación </a:t>
            </a:r>
            <a:r>
              <a:rPr lang="es-ES" dirty="0" err="1"/>
              <a:t>one-hot</a:t>
            </a:r>
            <a:r>
              <a:rPr lang="es-ES" dirty="0"/>
              <a:t>.</a:t>
            </a:r>
          </a:p>
          <a:p>
            <a:pPr marL="742950" lvl="1" indent="-285750">
              <a:buFont typeface="+mj-lt"/>
              <a:buAutoNum type="arabicPeriod"/>
            </a:pPr>
            <a:r>
              <a:rPr lang="es-ES" dirty="0"/>
              <a:t>Estandarizar o normalizar las columnas numéricas si es necesario.</a:t>
            </a:r>
          </a:p>
        </p:txBody>
      </p:sp>
    </p:spTree>
    <p:extLst>
      <p:ext uri="{BB962C8B-B14F-4D97-AF65-F5344CB8AC3E}">
        <p14:creationId xmlns:p14="http://schemas.microsoft.com/office/powerpoint/2010/main" val="3329936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F536E6-7ECC-6E50-34DD-7B6BD467C1BC}"/>
              </a:ext>
            </a:extLst>
          </p:cNvPr>
          <p:cNvPicPr>
            <a:picLocks noChangeAspect="1"/>
          </p:cNvPicPr>
          <p:nvPr/>
        </p:nvPicPr>
        <p:blipFill>
          <a:blip r:embed="rId2"/>
          <a:stretch>
            <a:fillRect/>
          </a:stretch>
        </p:blipFill>
        <p:spPr>
          <a:xfrm>
            <a:off x="483918" y="5380661"/>
            <a:ext cx="714475" cy="619211"/>
          </a:xfrm>
          <a:prstGeom prst="rect">
            <a:avLst/>
          </a:prstGeom>
        </p:spPr>
      </p:pic>
      <p:pic>
        <p:nvPicPr>
          <p:cNvPr id="7" name="Picture 6">
            <a:extLst>
              <a:ext uri="{FF2B5EF4-FFF2-40B4-BE49-F238E27FC236}">
                <a16:creationId xmlns:a16="http://schemas.microsoft.com/office/drawing/2014/main" id="{CB330335-9DEA-BA8C-9B29-2DA84FF3ED1E}"/>
              </a:ext>
            </a:extLst>
          </p:cNvPr>
          <p:cNvPicPr>
            <a:picLocks noChangeAspect="1"/>
          </p:cNvPicPr>
          <p:nvPr/>
        </p:nvPicPr>
        <p:blipFill>
          <a:blip r:embed="rId3"/>
          <a:stretch>
            <a:fillRect/>
          </a:stretch>
        </p:blipFill>
        <p:spPr>
          <a:xfrm>
            <a:off x="9215327" y="4175510"/>
            <a:ext cx="885949" cy="543001"/>
          </a:xfrm>
          <a:prstGeom prst="rect">
            <a:avLst/>
          </a:prstGeom>
        </p:spPr>
      </p:pic>
      <p:pic>
        <p:nvPicPr>
          <p:cNvPr id="9" name="Picture 8">
            <a:extLst>
              <a:ext uri="{FF2B5EF4-FFF2-40B4-BE49-F238E27FC236}">
                <a16:creationId xmlns:a16="http://schemas.microsoft.com/office/drawing/2014/main" id="{8433728C-A21B-6743-4A5F-33CC35BE8D0F}"/>
              </a:ext>
            </a:extLst>
          </p:cNvPr>
          <p:cNvPicPr>
            <a:picLocks noChangeAspect="1"/>
          </p:cNvPicPr>
          <p:nvPr/>
        </p:nvPicPr>
        <p:blipFill>
          <a:blip r:embed="rId4"/>
          <a:stretch>
            <a:fillRect/>
          </a:stretch>
        </p:blipFill>
        <p:spPr>
          <a:xfrm>
            <a:off x="323724" y="2240319"/>
            <a:ext cx="1181265" cy="704948"/>
          </a:xfrm>
          <a:prstGeom prst="rect">
            <a:avLst/>
          </a:prstGeom>
        </p:spPr>
      </p:pic>
      <p:pic>
        <p:nvPicPr>
          <p:cNvPr id="11" name="Picture 10">
            <a:extLst>
              <a:ext uri="{FF2B5EF4-FFF2-40B4-BE49-F238E27FC236}">
                <a16:creationId xmlns:a16="http://schemas.microsoft.com/office/drawing/2014/main" id="{AF4BF4E8-E852-7C92-8603-33A7B5CF8894}"/>
              </a:ext>
            </a:extLst>
          </p:cNvPr>
          <p:cNvPicPr>
            <a:picLocks noChangeAspect="1"/>
          </p:cNvPicPr>
          <p:nvPr/>
        </p:nvPicPr>
        <p:blipFill>
          <a:blip r:embed="rId5"/>
          <a:stretch>
            <a:fillRect/>
          </a:stretch>
        </p:blipFill>
        <p:spPr>
          <a:xfrm>
            <a:off x="1694180" y="3175028"/>
            <a:ext cx="733527" cy="647790"/>
          </a:xfrm>
          <a:prstGeom prst="rect">
            <a:avLst/>
          </a:prstGeom>
        </p:spPr>
      </p:pic>
      <p:pic>
        <p:nvPicPr>
          <p:cNvPr id="13" name="Picture 12">
            <a:extLst>
              <a:ext uri="{FF2B5EF4-FFF2-40B4-BE49-F238E27FC236}">
                <a16:creationId xmlns:a16="http://schemas.microsoft.com/office/drawing/2014/main" id="{0D1F0E71-0707-D464-D73F-10656F6D41AC}"/>
              </a:ext>
            </a:extLst>
          </p:cNvPr>
          <p:cNvPicPr>
            <a:picLocks noChangeAspect="1"/>
          </p:cNvPicPr>
          <p:nvPr/>
        </p:nvPicPr>
        <p:blipFill>
          <a:blip r:embed="rId6"/>
          <a:stretch>
            <a:fillRect/>
          </a:stretch>
        </p:blipFill>
        <p:spPr>
          <a:xfrm>
            <a:off x="1715180" y="5421346"/>
            <a:ext cx="590632" cy="657317"/>
          </a:xfrm>
          <a:prstGeom prst="rect">
            <a:avLst/>
          </a:prstGeom>
        </p:spPr>
      </p:pic>
      <p:pic>
        <p:nvPicPr>
          <p:cNvPr id="15" name="Picture 14">
            <a:extLst>
              <a:ext uri="{FF2B5EF4-FFF2-40B4-BE49-F238E27FC236}">
                <a16:creationId xmlns:a16="http://schemas.microsoft.com/office/drawing/2014/main" id="{E78B7515-F55A-66E1-970F-6DBD7F2C36A7}"/>
              </a:ext>
            </a:extLst>
          </p:cNvPr>
          <p:cNvPicPr>
            <a:picLocks noChangeAspect="1"/>
          </p:cNvPicPr>
          <p:nvPr/>
        </p:nvPicPr>
        <p:blipFill>
          <a:blip r:embed="rId7"/>
          <a:stretch>
            <a:fillRect/>
          </a:stretch>
        </p:blipFill>
        <p:spPr>
          <a:xfrm>
            <a:off x="433519" y="3249726"/>
            <a:ext cx="819264" cy="628738"/>
          </a:xfrm>
          <a:prstGeom prst="rect">
            <a:avLst/>
          </a:prstGeom>
        </p:spPr>
      </p:pic>
      <p:pic>
        <p:nvPicPr>
          <p:cNvPr id="17" name="Picture 16">
            <a:extLst>
              <a:ext uri="{FF2B5EF4-FFF2-40B4-BE49-F238E27FC236}">
                <a16:creationId xmlns:a16="http://schemas.microsoft.com/office/drawing/2014/main" id="{DBC87298-EB32-710F-22A5-45EE658EAF00}"/>
              </a:ext>
            </a:extLst>
          </p:cNvPr>
          <p:cNvPicPr>
            <a:picLocks noChangeAspect="1"/>
          </p:cNvPicPr>
          <p:nvPr/>
        </p:nvPicPr>
        <p:blipFill>
          <a:blip r:embed="rId8"/>
          <a:stretch>
            <a:fillRect/>
          </a:stretch>
        </p:blipFill>
        <p:spPr>
          <a:xfrm>
            <a:off x="10848800" y="2159204"/>
            <a:ext cx="666843" cy="695422"/>
          </a:xfrm>
          <a:prstGeom prst="rect">
            <a:avLst/>
          </a:prstGeom>
        </p:spPr>
      </p:pic>
      <p:pic>
        <p:nvPicPr>
          <p:cNvPr id="19" name="Picture 18">
            <a:extLst>
              <a:ext uri="{FF2B5EF4-FFF2-40B4-BE49-F238E27FC236}">
                <a16:creationId xmlns:a16="http://schemas.microsoft.com/office/drawing/2014/main" id="{CD035B05-6846-43D9-0B7C-6F6CD9E43CDA}"/>
              </a:ext>
            </a:extLst>
          </p:cNvPr>
          <p:cNvPicPr>
            <a:picLocks noChangeAspect="1"/>
          </p:cNvPicPr>
          <p:nvPr/>
        </p:nvPicPr>
        <p:blipFill>
          <a:blip r:embed="rId9"/>
          <a:stretch>
            <a:fillRect/>
          </a:stretch>
        </p:blipFill>
        <p:spPr>
          <a:xfrm>
            <a:off x="1660237" y="4413669"/>
            <a:ext cx="676369" cy="609685"/>
          </a:xfrm>
          <a:prstGeom prst="rect">
            <a:avLst/>
          </a:prstGeom>
        </p:spPr>
      </p:pic>
      <p:pic>
        <p:nvPicPr>
          <p:cNvPr id="21" name="Picture 20">
            <a:extLst>
              <a:ext uri="{FF2B5EF4-FFF2-40B4-BE49-F238E27FC236}">
                <a16:creationId xmlns:a16="http://schemas.microsoft.com/office/drawing/2014/main" id="{FD5DBFA1-FFFB-8BA6-BA41-6B77D44CEAE1}"/>
              </a:ext>
            </a:extLst>
          </p:cNvPr>
          <p:cNvPicPr>
            <a:picLocks noChangeAspect="1"/>
          </p:cNvPicPr>
          <p:nvPr/>
        </p:nvPicPr>
        <p:blipFill>
          <a:blip r:embed="rId10"/>
          <a:stretch>
            <a:fillRect/>
          </a:stretch>
        </p:blipFill>
        <p:spPr>
          <a:xfrm>
            <a:off x="10961244" y="4129651"/>
            <a:ext cx="685896" cy="638264"/>
          </a:xfrm>
          <a:prstGeom prst="rect">
            <a:avLst/>
          </a:prstGeom>
        </p:spPr>
      </p:pic>
      <p:pic>
        <p:nvPicPr>
          <p:cNvPr id="23" name="Picture 22">
            <a:extLst>
              <a:ext uri="{FF2B5EF4-FFF2-40B4-BE49-F238E27FC236}">
                <a16:creationId xmlns:a16="http://schemas.microsoft.com/office/drawing/2014/main" id="{390EC885-5006-16CD-2B1C-006F90A740EB}"/>
              </a:ext>
            </a:extLst>
          </p:cNvPr>
          <p:cNvPicPr>
            <a:picLocks noChangeAspect="1"/>
          </p:cNvPicPr>
          <p:nvPr/>
        </p:nvPicPr>
        <p:blipFill>
          <a:blip r:embed="rId11"/>
          <a:stretch>
            <a:fillRect/>
          </a:stretch>
        </p:blipFill>
        <p:spPr>
          <a:xfrm>
            <a:off x="604240" y="4470828"/>
            <a:ext cx="428685" cy="495369"/>
          </a:xfrm>
          <a:prstGeom prst="rect">
            <a:avLst/>
          </a:prstGeom>
        </p:spPr>
      </p:pic>
      <p:pic>
        <p:nvPicPr>
          <p:cNvPr id="25" name="Picture 24">
            <a:extLst>
              <a:ext uri="{FF2B5EF4-FFF2-40B4-BE49-F238E27FC236}">
                <a16:creationId xmlns:a16="http://schemas.microsoft.com/office/drawing/2014/main" id="{0B241A8C-DA39-8617-BAC8-8568E246B4A7}"/>
              </a:ext>
            </a:extLst>
          </p:cNvPr>
          <p:cNvPicPr>
            <a:picLocks noChangeAspect="1"/>
          </p:cNvPicPr>
          <p:nvPr/>
        </p:nvPicPr>
        <p:blipFill>
          <a:blip r:embed="rId12"/>
          <a:stretch>
            <a:fillRect/>
          </a:stretch>
        </p:blipFill>
        <p:spPr>
          <a:xfrm>
            <a:off x="1435239" y="2254840"/>
            <a:ext cx="1200318" cy="695422"/>
          </a:xfrm>
          <a:prstGeom prst="rect">
            <a:avLst/>
          </a:prstGeom>
        </p:spPr>
      </p:pic>
      <p:pic>
        <p:nvPicPr>
          <p:cNvPr id="27" name="Picture 26">
            <a:extLst>
              <a:ext uri="{FF2B5EF4-FFF2-40B4-BE49-F238E27FC236}">
                <a16:creationId xmlns:a16="http://schemas.microsoft.com/office/drawing/2014/main" id="{A312011B-D7AD-00C0-F23D-E2630713CD30}"/>
              </a:ext>
            </a:extLst>
          </p:cNvPr>
          <p:cNvPicPr>
            <a:picLocks noChangeAspect="1"/>
          </p:cNvPicPr>
          <p:nvPr/>
        </p:nvPicPr>
        <p:blipFill>
          <a:blip r:embed="rId13"/>
          <a:stretch>
            <a:fillRect/>
          </a:stretch>
        </p:blipFill>
        <p:spPr>
          <a:xfrm>
            <a:off x="10780244" y="5107239"/>
            <a:ext cx="1047896" cy="628738"/>
          </a:xfrm>
          <a:prstGeom prst="rect">
            <a:avLst/>
          </a:prstGeom>
        </p:spPr>
      </p:pic>
      <p:pic>
        <p:nvPicPr>
          <p:cNvPr id="31" name="Picture 30">
            <a:extLst>
              <a:ext uri="{FF2B5EF4-FFF2-40B4-BE49-F238E27FC236}">
                <a16:creationId xmlns:a16="http://schemas.microsoft.com/office/drawing/2014/main" id="{30F938E3-A621-06B0-AB16-320EA009168C}"/>
              </a:ext>
            </a:extLst>
          </p:cNvPr>
          <p:cNvPicPr>
            <a:picLocks noChangeAspect="1"/>
          </p:cNvPicPr>
          <p:nvPr/>
        </p:nvPicPr>
        <p:blipFill>
          <a:blip r:embed="rId14"/>
          <a:stretch>
            <a:fillRect/>
          </a:stretch>
        </p:blipFill>
        <p:spPr>
          <a:xfrm>
            <a:off x="10132454" y="5915552"/>
            <a:ext cx="647790" cy="619211"/>
          </a:xfrm>
          <a:prstGeom prst="rect">
            <a:avLst/>
          </a:prstGeom>
        </p:spPr>
      </p:pic>
      <p:pic>
        <p:nvPicPr>
          <p:cNvPr id="33" name="Picture 32">
            <a:extLst>
              <a:ext uri="{FF2B5EF4-FFF2-40B4-BE49-F238E27FC236}">
                <a16:creationId xmlns:a16="http://schemas.microsoft.com/office/drawing/2014/main" id="{CCAF36D9-84C1-29AA-8162-F479FFB7EF15}"/>
              </a:ext>
            </a:extLst>
          </p:cNvPr>
          <p:cNvPicPr>
            <a:picLocks noChangeAspect="1"/>
          </p:cNvPicPr>
          <p:nvPr/>
        </p:nvPicPr>
        <p:blipFill>
          <a:blip r:embed="rId15"/>
          <a:stretch>
            <a:fillRect/>
          </a:stretch>
        </p:blipFill>
        <p:spPr>
          <a:xfrm>
            <a:off x="9378153" y="5107239"/>
            <a:ext cx="704948" cy="647790"/>
          </a:xfrm>
          <a:prstGeom prst="rect">
            <a:avLst/>
          </a:prstGeom>
        </p:spPr>
      </p:pic>
      <p:pic>
        <p:nvPicPr>
          <p:cNvPr id="35" name="Picture 34">
            <a:extLst>
              <a:ext uri="{FF2B5EF4-FFF2-40B4-BE49-F238E27FC236}">
                <a16:creationId xmlns:a16="http://schemas.microsoft.com/office/drawing/2014/main" id="{F48A4DD7-1279-E14A-75C3-22D3C8E53135}"/>
              </a:ext>
            </a:extLst>
          </p:cNvPr>
          <p:cNvPicPr>
            <a:picLocks noChangeAspect="1"/>
          </p:cNvPicPr>
          <p:nvPr/>
        </p:nvPicPr>
        <p:blipFill>
          <a:blip r:embed="rId16"/>
          <a:stretch>
            <a:fillRect/>
          </a:stretch>
        </p:blipFill>
        <p:spPr>
          <a:xfrm>
            <a:off x="9213916" y="2283046"/>
            <a:ext cx="828791" cy="571580"/>
          </a:xfrm>
          <a:prstGeom prst="rect">
            <a:avLst/>
          </a:prstGeom>
        </p:spPr>
      </p:pic>
      <p:pic>
        <p:nvPicPr>
          <p:cNvPr id="37" name="Picture 36">
            <a:extLst>
              <a:ext uri="{FF2B5EF4-FFF2-40B4-BE49-F238E27FC236}">
                <a16:creationId xmlns:a16="http://schemas.microsoft.com/office/drawing/2014/main" id="{8C39ED8E-951A-15EF-F7FD-B917A3B8D19F}"/>
              </a:ext>
            </a:extLst>
          </p:cNvPr>
          <p:cNvPicPr>
            <a:picLocks noChangeAspect="1"/>
          </p:cNvPicPr>
          <p:nvPr/>
        </p:nvPicPr>
        <p:blipFill>
          <a:blip r:embed="rId17"/>
          <a:stretch>
            <a:fillRect/>
          </a:stretch>
        </p:blipFill>
        <p:spPr>
          <a:xfrm>
            <a:off x="9262238" y="3263396"/>
            <a:ext cx="752580" cy="523948"/>
          </a:xfrm>
          <a:prstGeom prst="rect">
            <a:avLst/>
          </a:prstGeom>
        </p:spPr>
      </p:pic>
      <p:pic>
        <p:nvPicPr>
          <p:cNvPr id="39" name="Picture 38">
            <a:extLst>
              <a:ext uri="{FF2B5EF4-FFF2-40B4-BE49-F238E27FC236}">
                <a16:creationId xmlns:a16="http://schemas.microsoft.com/office/drawing/2014/main" id="{42B51E05-3556-90EE-BBA4-C145AFE557E0}"/>
              </a:ext>
            </a:extLst>
          </p:cNvPr>
          <p:cNvPicPr>
            <a:picLocks noChangeAspect="1"/>
          </p:cNvPicPr>
          <p:nvPr/>
        </p:nvPicPr>
        <p:blipFill>
          <a:blip r:embed="rId18"/>
          <a:stretch>
            <a:fillRect/>
          </a:stretch>
        </p:blipFill>
        <p:spPr>
          <a:xfrm>
            <a:off x="10713559" y="3161670"/>
            <a:ext cx="1114581" cy="676369"/>
          </a:xfrm>
          <a:prstGeom prst="rect">
            <a:avLst/>
          </a:prstGeom>
        </p:spPr>
      </p:pic>
      <p:pic>
        <p:nvPicPr>
          <p:cNvPr id="41" name="Picture 40">
            <a:extLst>
              <a:ext uri="{FF2B5EF4-FFF2-40B4-BE49-F238E27FC236}">
                <a16:creationId xmlns:a16="http://schemas.microsoft.com/office/drawing/2014/main" id="{B5257C68-1FBD-CCD6-5D3D-DEE5939517B2}"/>
              </a:ext>
            </a:extLst>
          </p:cNvPr>
          <p:cNvPicPr>
            <a:picLocks noChangeAspect="1"/>
          </p:cNvPicPr>
          <p:nvPr/>
        </p:nvPicPr>
        <p:blipFill>
          <a:blip r:embed="rId19"/>
          <a:stretch>
            <a:fillRect/>
          </a:stretch>
        </p:blipFill>
        <p:spPr>
          <a:xfrm>
            <a:off x="6317422" y="175178"/>
            <a:ext cx="4075600" cy="1855586"/>
          </a:xfrm>
          <a:prstGeom prst="rect">
            <a:avLst/>
          </a:prstGeom>
        </p:spPr>
      </p:pic>
      <p:pic>
        <p:nvPicPr>
          <p:cNvPr id="43" name="Picture 42">
            <a:extLst>
              <a:ext uri="{FF2B5EF4-FFF2-40B4-BE49-F238E27FC236}">
                <a16:creationId xmlns:a16="http://schemas.microsoft.com/office/drawing/2014/main" id="{F947A3C1-DC3C-2A11-D9C7-E6D12BE2DF2F}"/>
              </a:ext>
            </a:extLst>
          </p:cNvPr>
          <p:cNvPicPr>
            <a:picLocks noChangeAspect="1"/>
          </p:cNvPicPr>
          <p:nvPr/>
        </p:nvPicPr>
        <p:blipFill>
          <a:blip r:embed="rId20"/>
          <a:stretch>
            <a:fillRect/>
          </a:stretch>
        </p:blipFill>
        <p:spPr>
          <a:xfrm>
            <a:off x="1792852" y="186318"/>
            <a:ext cx="4081728" cy="1869526"/>
          </a:xfrm>
          <a:prstGeom prst="rect">
            <a:avLst/>
          </a:prstGeom>
        </p:spPr>
      </p:pic>
      <p:sp>
        <p:nvSpPr>
          <p:cNvPr id="45" name="TextBox 44">
            <a:extLst>
              <a:ext uri="{FF2B5EF4-FFF2-40B4-BE49-F238E27FC236}">
                <a16:creationId xmlns:a16="http://schemas.microsoft.com/office/drawing/2014/main" id="{53251345-D8BF-8C5E-2107-6E3E862275CA}"/>
              </a:ext>
            </a:extLst>
          </p:cNvPr>
          <p:cNvSpPr txBox="1"/>
          <p:nvPr/>
        </p:nvSpPr>
        <p:spPr>
          <a:xfrm>
            <a:off x="2746807" y="2254840"/>
            <a:ext cx="6094476" cy="3970318"/>
          </a:xfrm>
          <a:prstGeom prst="rect">
            <a:avLst/>
          </a:prstGeom>
          <a:noFill/>
        </p:spPr>
        <p:txBody>
          <a:bodyPr wrap="square">
            <a:spAutoFit/>
          </a:bodyPr>
          <a:lstStyle/>
          <a:p>
            <a:r>
              <a:rPr lang="es-ES" dirty="0"/>
              <a:t>Después de crear columnas adicionales para separar todas las notas olfativas, realicé un </a:t>
            </a:r>
            <a:r>
              <a:rPr lang="es-ES" b="1" dirty="0" err="1"/>
              <a:t>one-hot</a:t>
            </a:r>
            <a:r>
              <a:rPr lang="es-ES" b="1" dirty="0"/>
              <a:t> </a:t>
            </a:r>
            <a:r>
              <a:rPr lang="es-ES" b="1" dirty="0" err="1"/>
              <a:t>encoding</a:t>
            </a:r>
            <a:r>
              <a:rPr lang="es-ES" dirty="0"/>
              <a:t>, lo que resultó en un archivo con 3,790 columnas categóricas. Este archivo pesaba más de 300 MB, lo que lo hacía difícil de manejar. Además, generé un archivo con las frecuencias de los datos categóricos y observé que estaba muy desbalanceado. También encontré muchos sinónimos y errores tipográficos y conceptuales que creaban ruido en los datos, afectando negativamente la calidad de los modelos futuros.</a:t>
            </a:r>
          </a:p>
          <a:p>
            <a:r>
              <a:rPr lang="es-ES" dirty="0"/>
              <a:t>Para solucionar estos problemas, llevé a cabo una limpieza adicional de los datos con el objetivo de reducir el número de columnas categóricas. Finalmente, decidí cambiar el </a:t>
            </a:r>
            <a:r>
              <a:rPr lang="es-ES" b="1" dirty="0" err="1"/>
              <a:t>one-hot</a:t>
            </a:r>
            <a:r>
              <a:rPr lang="es-ES" b="1" dirty="0"/>
              <a:t> </a:t>
            </a:r>
            <a:r>
              <a:rPr lang="es-ES" b="1" dirty="0" err="1"/>
              <a:t>encoding</a:t>
            </a:r>
            <a:r>
              <a:rPr lang="es-ES" dirty="0"/>
              <a:t> por </a:t>
            </a:r>
            <a:r>
              <a:rPr lang="es-ES" b="1" dirty="0"/>
              <a:t>target </a:t>
            </a:r>
            <a:r>
              <a:rPr lang="es-ES" b="1" dirty="0" err="1"/>
              <a:t>encoding</a:t>
            </a:r>
            <a:r>
              <a:rPr lang="es-ES" dirty="0"/>
              <a:t>, lo que me permitió manejar mejor los datos y mejorar la eficiencia del modelo.</a:t>
            </a:r>
          </a:p>
        </p:txBody>
      </p:sp>
    </p:spTree>
    <p:extLst>
      <p:ext uri="{BB962C8B-B14F-4D97-AF65-F5344CB8AC3E}">
        <p14:creationId xmlns:p14="http://schemas.microsoft.com/office/powerpoint/2010/main" val="1129592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81B3AC8-886A-0AF0-9047-107C564D9DDF}"/>
              </a:ext>
            </a:extLst>
          </p:cNvPr>
          <p:cNvSpPr txBox="1"/>
          <p:nvPr/>
        </p:nvSpPr>
        <p:spPr>
          <a:xfrm>
            <a:off x="530352" y="283196"/>
            <a:ext cx="11539728" cy="5632311"/>
          </a:xfrm>
          <a:prstGeom prst="rect">
            <a:avLst/>
          </a:prstGeom>
          <a:noFill/>
        </p:spPr>
        <p:txBody>
          <a:bodyPr wrap="square">
            <a:spAutoFit/>
          </a:bodyPr>
          <a:lstStyle/>
          <a:p>
            <a:r>
              <a:rPr lang="es-ES" b="1" dirty="0"/>
              <a:t>Análisis de Modelado</a:t>
            </a:r>
          </a:p>
          <a:p>
            <a:endParaRPr lang="es-ES" b="1" dirty="0"/>
          </a:p>
          <a:p>
            <a:pPr>
              <a:buFont typeface="+mj-lt"/>
              <a:buAutoNum type="arabicPeriod"/>
            </a:pPr>
            <a:r>
              <a:rPr lang="es-ES" b="1" dirty="0"/>
              <a:t>Modelos Probados:</a:t>
            </a:r>
            <a:r>
              <a:rPr lang="es-ES" dirty="0"/>
              <a:t> En el proceso de modelado, he experimentado con varios enfoques de clasificación para predecir el éxito de los perfumes, basándome en la métrica de clasificación binaria (éxito = Rating </a:t>
            </a:r>
            <a:r>
              <a:rPr lang="es-ES" dirty="0" err="1"/>
              <a:t>Value</a:t>
            </a:r>
            <a:r>
              <a:rPr lang="es-ES" dirty="0"/>
              <a:t> ≥ 4). A continuación se detallan los modelos que </a:t>
            </a:r>
            <a:r>
              <a:rPr lang="es-ES" dirty="0" err="1"/>
              <a:t>utilizé</a:t>
            </a:r>
            <a:r>
              <a:rPr lang="es-ES" dirty="0"/>
              <a:t>:</a:t>
            </a:r>
          </a:p>
          <a:p>
            <a:pPr>
              <a:buFont typeface="+mj-lt"/>
              <a:buAutoNum type="arabicPeriod"/>
            </a:pPr>
            <a:endParaRPr lang="es-ES" dirty="0"/>
          </a:p>
          <a:p>
            <a:pPr marL="742950" lvl="1" indent="-285750">
              <a:buFont typeface="+mj-lt"/>
              <a:buAutoNum type="arabicPeriod"/>
            </a:pPr>
            <a:r>
              <a:rPr lang="es-ES" b="1" dirty="0" err="1"/>
              <a:t>Random</a:t>
            </a:r>
            <a:r>
              <a:rPr lang="es-ES" b="1" dirty="0"/>
              <a:t> Forest </a:t>
            </a:r>
            <a:r>
              <a:rPr lang="es-ES" b="1" dirty="0" err="1"/>
              <a:t>Classifier</a:t>
            </a:r>
            <a:r>
              <a:rPr lang="es-ES" b="1" dirty="0"/>
              <a:t>:</a:t>
            </a:r>
            <a:r>
              <a:rPr lang="es-ES" dirty="0"/>
              <a:t> Este modelo basado en árboles de decisión genera múltiples árboles y los combina para mejorar la precisión y evitar el sobreajuste (</a:t>
            </a:r>
            <a:r>
              <a:rPr lang="es-ES" dirty="0" err="1"/>
              <a:t>overfitting</a:t>
            </a:r>
            <a:r>
              <a:rPr lang="es-ES" dirty="0"/>
              <a:t>). Debido a la naturaleza del </a:t>
            </a:r>
            <a:r>
              <a:rPr lang="es-ES" dirty="0" err="1"/>
              <a:t>dataset</a:t>
            </a:r>
            <a:r>
              <a:rPr lang="es-ES" dirty="0"/>
              <a:t> con muchas columnas categóricas, este modelo fue una buena elección inicial, ya que maneja eficientemente los datos dispersos creados por el </a:t>
            </a:r>
            <a:r>
              <a:rPr lang="es-ES" dirty="0" err="1"/>
              <a:t>one-hot</a:t>
            </a:r>
            <a:r>
              <a:rPr lang="es-ES" dirty="0"/>
              <a:t> </a:t>
            </a:r>
            <a:r>
              <a:rPr lang="es-ES" dirty="0" err="1"/>
              <a:t>encoding</a:t>
            </a:r>
            <a:r>
              <a:rPr lang="es-ES" dirty="0"/>
              <a:t>.</a:t>
            </a:r>
          </a:p>
          <a:p>
            <a:pPr marL="742950" lvl="1" indent="-285750">
              <a:buFont typeface="+mj-lt"/>
              <a:buAutoNum type="arabicPeriod"/>
            </a:pPr>
            <a:r>
              <a:rPr lang="es-ES" b="1" dirty="0" err="1"/>
              <a:t>XGBoost</a:t>
            </a:r>
            <a:r>
              <a:rPr lang="es-ES" b="1" dirty="0"/>
              <a:t> </a:t>
            </a:r>
            <a:r>
              <a:rPr lang="es-ES" b="1" dirty="0" err="1"/>
              <a:t>Classifier</a:t>
            </a:r>
            <a:r>
              <a:rPr lang="es-ES" b="1" dirty="0"/>
              <a:t>:</a:t>
            </a:r>
            <a:r>
              <a:rPr lang="es-ES" dirty="0"/>
              <a:t> Es un modelo de ensamble que utiliza el método de </a:t>
            </a:r>
            <a:r>
              <a:rPr lang="es-ES" dirty="0" err="1"/>
              <a:t>boosting</a:t>
            </a:r>
            <a:r>
              <a:rPr lang="es-ES" dirty="0"/>
              <a:t> para mejorar el rendimiento mediante la construcción de múltiples árboles de decisión en secuencia, corrigiendo los errores de los árboles anteriores. </a:t>
            </a:r>
            <a:r>
              <a:rPr lang="es-ES" dirty="0" err="1"/>
              <a:t>XGBoost</a:t>
            </a:r>
            <a:r>
              <a:rPr lang="es-ES" dirty="0"/>
              <a:t> se destaca por su eficiencia en el manejo de grandes </a:t>
            </a:r>
            <a:r>
              <a:rPr lang="es-ES" dirty="0" err="1"/>
              <a:t>datasets</a:t>
            </a:r>
            <a:r>
              <a:rPr lang="es-ES" dirty="0"/>
              <a:t> y la capacidad de realizar ajustes de </a:t>
            </a:r>
            <a:r>
              <a:rPr lang="es-ES" dirty="0" err="1"/>
              <a:t>hiperparámetros</a:t>
            </a:r>
            <a:r>
              <a:rPr lang="es-ES" dirty="0"/>
              <a:t> precisos.</a:t>
            </a:r>
          </a:p>
          <a:p>
            <a:pPr marL="742950" lvl="1" indent="-285750">
              <a:buFont typeface="+mj-lt"/>
              <a:buAutoNum type="arabicPeriod"/>
            </a:pPr>
            <a:r>
              <a:rPr lang="es-ES" b="1" dirty="0" err="1"/>
              <a:t>CatBoost</a:t>
            </a:r>
            <a:r>
              <a:rPr lang="es-ES" b="1" dirty="0"/>
              <a:t> </a:t>
            </a:r>
            <a:r>
              <a:rPr lang="es-ES" b="1" dirty="0" err="1"/>
              <a:t>Classifier</a:t>
            </a:r>
            <a:r>
              <a:rPr lang="es-ES" b="1" dirty="0"/>
              <a:t>:</a:t>
            </a:r>
            <a:r>
              <a:rPr lang="es-ES" dirty="0"/>
              <a:t> Este modelo fue particularmente útil debido a su capacidad para manejar variables categóricas de forma más eficiente que otros modelos basados en árboles. No requiere </a:t>
            </a:r>
            <a:r>
              <a:rPr lang="es-ES" dirty="0" err="1"/>
              <a:t>one-hot</a:t>
            </a:r>
            <a:r>
              <a:rPr lang="es-ES" dirty="0"/>
              <a:t> </a:t>
            </a:r>
            <a:r>
              <a:rPr lang="es-ES" dirty="0" err="1"/>
              <a:t>encoding</a:t>
            </a:r>
            <a:r>
              <a:rPr lang="es-ES" dirty="0"/>
              <a:t> explícito, lo que reduce significativamente la cantidad de columnas y mejora el rendimiento computacional.</a:t>
            </a:r>
          </a:p>
          <a:p>
            <a:pPr marL="742950" lvl="1" indent="-285750">
              <a:buFont typeface="+mj-lt"/>
              <a:buAutoNum type="arabicPeriod"/>
            </a:pPr>
            <a:r>
              <a:rPr lang="es-ES" b="1" dirty="0" err="1"/>
              <a:t>Voting</a:t>
            </a:r>
            <a:r>
              <a:rPr lang="es-ES" b="1" dirty="0"/>
              <a:t> </a:t>
            </a:r>
            <a:r>
              <a:rPr lang="es-ES" b="1" dirty="0" err="1"/>
              <a:t>Classifier</a:t>
            </a:r>
            <a:r>
              <a:rPr lang="es-ES" b="1" dirty="0"/>
              <a:t>:</a:t>
            </a:r>
            <a:r>
              <a:rPr lang="es-ES" dirty="0"/>
              <a:t> Finalmente, probé un modelo de ensamble combinando varios clasificadores (</a:t>
            </a:r>
            <a:r>
              <a:rPr lang="es-ES" dirty="0" err="1"/>
              <a:t>Random</a:t>
            </a:r>
            <a:r>
              <a:rPr lang="es-ES" dirty="0"/>
              <a:t> Forest, </a:t>
            </a:r>
            <a:r>
              <a:rPr lang="es-ES" dirty="0" err="1"/>
              <a:t>XGBoost</a:t>
            </a:r>
            <a:r>
              <a:rPr lang="es-ES" dirty="0"/>
              <a:t>, </a:t>
            </a:r>
            <a:r>
              <a:rPr lang="es-ES" dirty="0" err="1"/>
              <a:t>CatBoost</a:t>
            </a:r>
            <a:r>
              <a:rPr lang="es-ES" dirty="0"/>
              <a:t>) mediante un </a:t>
            </a:r>
            <a:r>
              <a:rPr lang="es-ES" dirty="0" err="1"/>
              <a:t>Voting</a:t>
            </a:r>
            <a:r>
              <a:rPr lang="es-ES" dirty="0"/>
              <a:t> </a:t>
            </a:r>
            <a:r>
              <a:rPr lang="es-ES" dirty="0" err="1"/>
              <a:t>Classifier</a:t>
            </a:r>
            <a:r>
              <a:rPr lang="es-ES" dirty="0"/>
              <a:t>. Este enfoque agrega robustez al modelo al tomar la predicción más votada de los modelos individuales.</a:t>
            </a:r>
          </a:p>
        </p:txBody>
      </p:sp>
    </p:spTree>
    <p:extLst>
      <p:ext uri="{BB962C8B-B14F-4D97-AF65-F5344CB8AC3E}">
        <p14:creationId xmlns:p14="http://schemas.microsoft.com/office/powerpoint/2010/main" val="2554656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8D9A4C6-084A-38B2-95C3-5DAAEC172ECC}"/>
              </a:ext>
            </a:extLst>
          </p:cNvPr>
          <p:cNvPicPr>
            <a:picLocks noChangeAspect="1"/>
          </p:cNvPicPr>
          <p:nvPr/>
        </p:nvPicPr>
        <p:blipFill>
          <a:blip r:embed="rId2"/>
          <a:srcRect r="5781" b="1"/>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B611985-0421-FEE9-72D4-1D819BBED9F3}"/>
              </a:ext>
            </a:extLst>
          </p:cNvPr>
          <p:cNvSpPr txBox="1"/>
          <p:nvPr/>
        </p:nvSpPr>
        <p:spPr>
          <a:xfrm>
            <a:off x="1030224" y="331080"/>
            <a:ext cx="3822189" cy="600571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400" b="1" dirty="0"/>
              <a:t>2. </a:t>
            </a:r>
            <a:r>
              <a:rPr lang="en-US" sz="1400" b="1" dirty="0" err="1"/>
              <a:t>Proceso</a:t>
            </a:r>
            <a:r>
              <a:rPr lang="en-US" sz="1400" b="1" dirty="0"/>
              <a:t> de </a:t>
            </a:r>
            <a:r>
              <a:rPr lang="en-US" sz="1400" b="1" dirty="0" err="1"/>
              <a:t>Optimización</a:t>
            </a:r>
            <a:r>
              <a:rPr lang="en-US" sz="1400" b="1" dirty="0"/>
              <a:t>:</a:t>
            </a:r>
            <a:r>
              <a:rPr lang="en-US" sz="1400" dirty="0"/>
              <a:t> </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Durante </a:t>
            </a:r>
            <a:r>
              <a:rPr lang="en-US" sz="1400" dirty="0" err="1"/>
              <a:t>el</a:t>
            </a:r>
            <a:r>
              <a:rPr lang="en-US" sz="1400" dirty="0"/>
              <a:t> </a:t>
            </a:r>
            <a:r>
              <a:rPr lang="en-US" sz="1400" dirty="0" err="1"/>
              <a:t>proceso</a:t>
            </a:r>
            <a:r>
              <a:rPr lang="en-US" sz="1400" dirty="0"/>
              <a:t> de </a:t>
            </a:r>
            <a:r>
              <a:rPr lang="en-US" sz="1400" dirty="0" err="1"/>
              <a:t>modelado</a:t>
            </a:r>
            <a:r>
              <a:rPr lang="en-US" sz="1400" dirty="0"/>
              <a:t>, </a:t>
            </a:r>
            <a:r>
              <a:rPr lang="en-US" sz="1400" dirty="0" err="1"/>
              <a:t>optimizé</a:t>
            </a:r>
            <a:r>
              <a:rPr lang="en-US" sz="1400" dirty="0"/>
              <a:t> los </a:t>
            </a:r>
            <a:r>
              <a:rPr lang="en-US" sz="1400" dirty="0" err="1"/>
              <a:t>modelos</a:t>
            </a:r>
            <a:r>
              <a:rPr lang="en-US" sz="1400" dirty="0"/>
              <a:t> </a:t>
            </a:r>
            <a:r>
              <a:rPr lang="en-US" sz="1400" dirty="0" err="1"/>
              <a:t>ajustando</a:t>
            </a:r>
            <a:r>
              <a:rPr lang="en-US" sz="1400" dirty="0"/>
              <a:t> </a:t>
            </a:r>
            <a:r>
              <a:rPr lang="en-US" sz="1400" dirty="0" err="1"/>
              <a:t>hiperparámetros</a:t>
            </a:r>
            <a:r>
              <a:rPr lang="en-US" sz="1400" dirty="0"/>
              <a:t> clave. Para </a:t>
            </a:r>
            <a:r>
              <a:rPr lang="en-US" sz="1400" dirty="0" err="1"/>
              <a:t>cada</a:t>
            </a:r>
            <a:r>
              <a:rPr lang="en-US" sz="1400" dirty="0"/>
              <a:t> </a:t>
            </a:r>
            <a:r>
              <a:rPr lang="en-US" sz="1400" dirty="0" err="1"/>
              <a:t>modelo</a:t>
            </a:r>
            <a:r>
              <a:rPr lang="en-US" sz="1400" dirty="0"/>
              <a:t>, </a:t>
            </a:r>
            <a:r>
              <a:rPr lang="en-US" sz="1400" dirty="0" err="1"/>
              <a:t>probé</a:t>
            </a:r>
            <a:r>
              <a:rPr lang="en-US" sz="1400" dirty="0"/>
              <a:t> </a:t>
            </a:r>
            <a:r>
              <a:rPr lang="en-US" sz="1400" dirty="0" err="1"/>
              <a:t>diferentes</a:t>
            </a:r>
            <a:r>
              <a:rPr lang="en-US" sz="1400" dirty="0"/>
              <a:t> </a:t>
            </a:r>
            <a:r>
              <a:rPr lang="en-US" sz="1400" dirty="0" err="1"/>
              <a:t>configuraciones</a:t>
            </a:r>
            <a:r>
              <a:rPr lang="en-US" sz="1400" dirty="0"/>
              <a:t> utilizando técnicas como la </a:t>
            </a:r>
            <a:r>
              <a:rPr lang="en-US" sz="1400" b="1" dirty="0" err="1"/>
              <a:t>validación</a:t>
            </a:r>
            <a:r>
              <a:rPr lang="en-US" sz="1400" b="1" dirty="0"/>
              <a:t> </a:t>
            </a:r>
            <a:r>
              <a:rPr lang="en-US" sz="1400" b="1" dirty="0" err="1"/>
              <a:t>cruzada</a:t>
            </a:r>
            <a:r>
              <a:rPr lang="en-US" sz="1400" dirty="0"/>
              <a:t> y </a:t>
            </a:r>
            <a:r>
              <a:rPr lang="en-US" sz="1400" dirty="0" err="1"/>
              <a:t>el</a:t>
            </a:r>
            <a:r>
              <a:rPr lang="en-US" sz="1400" dirty="0"/>
              <a:t> </a:t>
            </a:r>
            <a:r>
              <a:rPr lang="en-US" sz="1400" b="1" dirty="0" err="1"/>
              <a:t>GridSearchCV</a:t>
            </a:r>
            <a:r>
              <a:rPr lang="en-US" sz="1400" dirty="0"/>
              <a:t> para </a:t>
            </a:r>
            <a:r>
              <a:rPr lang="en-US" sz="1400" dirty="0" err="1"/>
              <a:t>encontrar</a:t>
            </a:r>
            <a:r>
              <a:rPr lang="en-US" sz="1400" dirty="0"/>
              <a:t> la mejor </a:t>
            </a:r>
            <a:r>
              <a:rPr lang="en-US" sz="1400" dirty="0" err="1"/>
              <a:t>combinación</a:t>
            </a:r>
            <a:r>
              <a:rPr lang="en-US" sz="1400" dirty="0"/>
              <a:t> de </a:t>
            </a:r>
            <a:r>
              <a:rPr lang="en-US" sz="1400" dirty="0" err="1"/>
              <a:t>hiperparámetros</a:t>
            </a:r>
            <a:r>
              <a:rPr lang="en-US" sz="1400" dirty="0"/>
              <a:t>. </a:t>
            </a:r>
            <a:r>
              <a:rPr lang="en-US" sz="1400" dirty="0" err="1"/>
              <a:t>Algunas</a:t>
            </a:r>
            <a:r>
              <a:rPr lang="en-US" sz="1400" dirty="0"/>
              <a:t> de las variables </a:t>
            </a:r>
            <a:r>
              <a:rPr lang="en-US" sz="1400" dirty="0" err="1"/>
              <a:t>ajustadas</a:t>
            </a:r>
            <a:r>
              <a:rPr lang="en-US" sz="1400" dirty="0"/>
              <a:t> </a:t>
            </a:r>
            <a:r>
              <a:rPr lang="en-US" sz="1400" dirty="0" err="1"/>
              <a:t>incluyeron</a:t>
            </a:r>
            <a:r>
              <a:rPr lang="en-US" sz="1400" dirty="0"/>
              <a:t>:</a:t>
            </a:r>
          </a:p>
          <a:p>
            <a:pPr indent="-228600">
              <a:lnSpc>
                <a:spcPct val="90000"/>
              </a:lnSpc>
              <a:spcAft>
                <a:spcPts val="600"/>
              </a:spcAft>
              <a:buFont typeface="Arial" panose="020B0604020202020204" pitchFamily="34" charset="0"/>
              <a:buChar char="•"/>
            </a:pPr>
            <a:r>
              <a:rPr lang="en-US" sz="1400" b="1" dirty="0"/>
              <a:t>Random Forest</a:t>
            </a:r>
            <a:r>
              <a:rPr lang="en-US" sz="1400" dirty="0"/>
              <a:t>: </a:t>
            </a:r>
            <a:r>
              <a:rPr lang="en-US" sz="1400" dirty="0" err="1"/>
              <a:t>Número</a:t>
            </a:r>
            <a:r>
              <a:rPr lang="en-US" sz="1400" dirty="0"/>
              <a:t> de </a:t>
            </a:r>
            <a:r>
              <a:rPr lang="en-US" sz="1400" dirty="0" err="1"/>
              <a:t>estimadores</a:t>
            </a:r>
            <a:r>
              <a:rPr lang="en-US" sz="1400" dirty="0"/>
              <a:t> (</a:t>
            </a:r>
            <a:r>
              <a:rPr lang="en-US" sz="1400" dirty="0" err="1"/>
              <a:t>cantidad</a:t>
            </a:r>
            <a:r>
              <a:rPr lang="en-US" sz="1400" dirty="0"/>
              <a:t> de </a:t>
            </a:r>
            <a:r>
              <a:rPr lang="en-US" sz="1400" dirty="0" err="1"/>
              <a:t>árboles</a:t>
            </a:r>
            <a:r>
              <a:rPr lang="en-US" sz="1400" dirty="0"/>
              <a:t>), </a:t>
            </a:r>
            <a:r>
              <a:rPr lang="en-US" sz="1400" dirty="0" err="1"/>
              <a:t>profundidad</a:t>
            </a:r>
            <a:r>
              <a:rPr lang="en-US" sz="1400" dirty="0"/>
              <a:t> </a:t>
            </a:r>
            <a:r>
              <a:rPr lang="en-US" sz="1400" dirty="0" err="1"/>
              <a:t>máxima</a:t>
            </a:r>
            <a:r>
              <a:rPr lang="en-US" sz="1400" dirty="0"/>
              <a:t> de los </a:t>
            </a:r>
            <a:r>
              <a:rPr lang="en-US" sz="1400" dirty="0" err="1"/>
              <a:t>árboles</a:t>
            </a:r>
            <a:r>
              <a:rPr lang="en-US" sz="1400" dirty="0"/>
              <a:t>.</a:t>
            </a:r>
          </a:p>
          <a:p>
            <a:pPr indent="-228600">
              <a:lnSpc>
                <a:spcPct val="90000"/>
              </a:lnSpc>
              <a:spcAft>
                <a:spcPts val="600"/>
              </a:spcAft>
              <a:buFont typeface="Arial" panose="020B0604020202020204" pitchFamily="34" charset="0"/>
              <a:buChar char="•"/>
            </a:pPr>
            <a:r>
              <a:rPr lang="en-US" sz="1400" b="1" dirty="0" err="1"/>
              <a:t>XGBoost</a:t>
            </a:r>
            <a:r>
              <a:rPr lang="en-US" sz="1400" dirty="0"/>
              <a:t>: Tasa de </a:t>
            </a:r>
            <a:r>
              <a:rPr lang="en-US" sz="1400" dirty="0" err="1"/>
              <a:t>aprendizaje</a:t>
            </a:r>
            <a:r>
              <a:rPr lang="en-US" sz="1400" dirty="0"/>
              <a:t>, </a:t>
            </a:r>
            <a:r>
              <a:rPr lang="en-US" sz="1400" dirty="0" err="1"/>
              <a:t>número</a:t>
            </a:r>
            <a:r>
              <a:rPr lang="en-US" sz="1400" dirty="0"/>
              <a:t> de </a:t>
            </a:r>
            <a:r>
              <a:rPr lang="en-US" sz="1400" dirty="0" err="1"/>
              <a:t>árboles</a:t>
            </a:r>
            <a:r>
              <a:rPr lang="en-US" sz="1400" dirty="0"/>
              <a:t> (</a:t>
            </a:r>
            <a:r>
              <a:rPr lang="en-US" sz="1400" dirty="0" err="1"/>
              <a:t>estimadores</a:t>
            </a:r>
            <a:r>
              <a:rPr lang="en-US" sz="1400" dirty="0"/>
              <a:t>), y </a:t>
            </a:r>
            <a:r>
              <a:rPr lang="en-US" sz="1400" dirty="0" err="1"/>
              <a:t>regularización</a:t>
            </a:r>
            <a:r>
              <a:rPr lang="en-US" sz="1400" dirty="0"/>
              <a:t> para evitar </a:t>
            </a:r>
            <a:r>
              <a:rPr lang="en-US" sz="1400" dirty="0" err="1"/>
              <a:t>el</a:t>
            </a:r>
            <a:r>
              <a:rPr lang="en-US" sz="1400" dirty="0"/>
              <a:t> </a:t>
            </a:r>
            <a:r>
              <a:rPr lang="en-US" sz="1400" dirty="0" err="1"/>
              <a:t>sobreajuste</a:t>
            </a:r>
            <a:r>
              <a:rPr lang="en-US" sz="1400" dirty="0"/>
              <a:t>.</a:t>
            </a:r>
          </a:p>
          <a:p>
            <a:pPr indent="-228600">
              <a:lnSpc>
                <a:spcPct val="90000"/>
              </a:lnSpc>
              <a:spcAft>
                <a:spcPts val="600"/>
              </a:spcAft>
              <a:buFont typeface="Arial" panose="020B0604020202020204" pitchFamily="34" charset="0"/>
              <a:buChar char="•"/>
            </a:pPr>
            <a:r>
              <a:rPr lang="en-US" sz="1400" b="1" dirty="0" err="1"/>
              <a:t>CatBoost</a:t>
            </a:r>
            <a:r>
              <a:rPr lang="en-US" sz="1400" dirty="0"/>
              <a:t>: </a:t>
            </a:r>
            <a:r>
              <a:rPr lang="en-US" sz="1400" dirty="0" err="1"/>
              <a:t>Número</a:t>
            </a:r>
            <a:r>
              <a:rPr lang="en-US" sz="1400" dirty="0"/>
              <a:t> de </a:t>
            </a:r>
            <a:r>
              <a:rPr lang="en-US" sz="1400" dirty="0" err="1"/>
              <a:t>iteraciones</a:t>
            </a:r>
            <a:r>
              <a:rPr lang="en-US" sz="1400" dirty="0"/>
              <a:t>, </a:t>
            </a:r>
            <a:r>
              <a:rPr lang="en-US" sz="1400" dirty="0" err="1"/>
              <a:t>tasa</a:t>
            </a:r>
            <a:r>
              <a:rPr lang="en-US" sz="1400" dirty="0"/>
              <a:t> de </a:t>
            </a:r>
            <a:r>
              <a:rPr lang="en-US" sz="1400" dirty="0" err="1"/>
              <a:t>aprendizaje</a:t>
            </a:r>
            <a:r>
              <a:rPr lang="en-US" sz="1400" dirty="0"/>
              <a:t>, y </a:t>
            </a:r>
            <a:r>
              <a:rPr lang="en-US" sz="1400" dirty="0" err="1"/>
              <a:t>profundidad</a:t>
            </a:r>
            <a:r>
              <a:rPr lang="en-US" sz="1400" dirty="0"/>
              <a:t> de los </a:t>
            </a:r>
            <a:r>
              <a:rPr lang="en-US" sz="1400" dirty="0" err="1"/>
              <a:t>árboles</a:t>
            </a:r>
            <a:r>
              <a:rPr lang="en-US" sz="1400" dirty="0"/>
              <a:t>   </a:t>
            </a:r>
          </a:p>
          <a:p>
            <a:pPr indent="-228600">
              <a:lnSpc>
                <a:spcPct val="90000"/>
              </a:lnSpc>
              <a:spcAft>
                <a:spcPts val="600"/>
              </a:spcAft>
              <a:buFont typeface="Arial" panose="020B0604020202020204" pitchFamily="34" charset="0"/>
              <a:buChar char="•"/>
            </a:pPr>
            <a:endParaRPr lang="en-US" sz="1400" dirty="0"/>
          </a:p>
        </p:txBody>
      </p:sp>
      <p:sp>
        <p:nvSpPr>
          <p:cNvPr id="7" name="TextBox 6">
            <a:extLst>
              <a:ext uri="{FF2B5EF4-FFF2-40B4-BE49-F238E27FC236}">
                <a16:creationId xmlns:a16="http://schemas.microsoft.com/office/drawing/2014/main" id="{3D5721F7-B9A7-CDD0-1433-372877729F4A}"/>
              </a:ext>
            </a:extLst>
          </p:cNvPr>
          <p:cNvSpPr txBox="1"/>
          <p:nvPr/>
        </p:nvSpPr>
        <p:spPr>
          <a:xfrm>
            <a:off x="1030224" y="4232994"/>
            <a:ext cx="4447032" cy="2308324"/>
          </a:xfrm>
          <a:prstGeom prst="rect">
            <a:avLst/>
          </a:prstGeom>
          <a:noFill/>
        </p:spPr>
        <p:txBody>
          <a:bodyPr wrap="square">
            <a:spAutoFit/>
          </a:bodyPr>
          <a:lstStyle/>
          <a:p>
            <a:r>
              <a:rPr lang="es-ES" b="1" dirty="0"/>
              <a:t>Elección del Modelo Final:</a:t>
            </a:r>
            <a:r>
              <a:rPr lang="es-ES" dirty="0"/>
              <a:t> Después de comparar los resultados de todos los modelos, decidiste optimizar el </a:t>
            </a:r>
            <a:r>
              <a:rPr lang="es-ES" b="1" dirty="0" err="1"/>
              <a:t>CatBoost</a:t>
            </a:r>
            <a:r>
              <a:rPr lang="es-ES" b="1" dirty="0"/>
              <a:t> </a:t>
            </a:r>
            <a:r>
              <a:rPr lang="es-ES" b="1" dirty="0" err="1"/>
              <a:t>Classifier</a:t>
            </a:r>
            <a:r>
              <a:rPr lang="es-ES" dirty="0"/>
              <a:t>. Este modelo fue elegido debido a su excelente rendimiento en términos de precisión, velocidad, y capacidad para manejar eficientemente las variables categóricas.</a:t>
            </a:r>
          </a:p>
        </p:txBody>
      </p:sp>
    </p:spTree>
    <p:extLst>
      <p:ext uri="{BB962C8B-B14F-4D97-AF65-F5344CB8AC3E}">
        <p14:creationId xmlns:p14="http://schemas.microsoft.com/office/powerpoint/2010/main" val="792210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6AF612-36AE-D7E5-38D1-DD483A484C21}"/>
              </a:ext>
            </a:extLst>
          </p:cNvPr>
          <p:cNvSpPr txBox="1"/>
          <p:nvPr/>
        </p:nvSpPr>
        <p:spPr>
          <a:xfrm>
            <a:off x="585216" y="389138"/>
            <a:ext cx="11606784" cy="5632311"/>
          </a:xfrm>
          <a:prstGeom prst="rect">
            <a:avLst/>
          </a:prstGeom>
          <a:noFill/>
        </p:spPr>
        <p:txBody>
          <a:bodyPr wrap="square">
            <a:spAutoFit/>
          </a:bodyPr>
          <a:lstStyle/>
          <a:p>
            <a:r>
              <a:rPr lang="es-ES" b="1" dirty="0"/>
              <a:t>Resultados Obtenidos:</a:t>
            </a:r>
            <a:r>
              <a:rPr lang="es-ES" dirty="0"/>
              <a:t> Los resultados de los diferentes modelos se evaluaron principalmente utilizando la </a:t>
            </a:r>
            <a:r>
              <a:rPr lang="es-ES" b="1" dirty="0" err="1"/>
              <a:t>accuracy</a:t>
            </a:r>
            <a:r>
              <a:rPr lang="es-ES" dirty="0"/>
              <a:t>, </a:t>
            </a:r>
            <a:r>
              <a:rPr lang="es-ES" b="1" dirty="0"/>
              <a:t>f1-score</a:t>
            </a:r>
            <a:r>
              <a:rPr lang="es-ES" dirty="0"/>
              <a:t>, </a:t>
            </a:r>
            <a:r>
              <a:rPr lang="es-ES" b="1" dirty="0" err="1"/>
              <a:t>recall</a:t>
            </a:r>
            <a:r>
              <a:rPr lang="es-ES" dirty="0"/>
              <a:t>, y </a:t>
            </a:r>
            <a:r>
              <a:rPr lang="es-ES" b="1" dirty="0" err="1"/>
              <a:t>precision</a:t>
            </a:r>
            <a:r>
              <a:rPr lang="es-ES" dirty="0"/>
              <a:t>. A continuación se muestran los resultados finales:</a:t>
            </a:r>
          </a:p>
          <a:p>
            <a:endParaRPr lang="es-ES" dirty="0"/>
          </a:p>
          <a:p>
            <a:pPr>
              <a:buFont typeface="Arial" panose="020B0604020202020204" pitchFamily="34" charset="0"/>
              <a:buChar char="•"/>
            </a:pPr>
            <a:r>
              <a:rPr lang="es-ES" sz="1200" b="1" dirty="0" err="1"/>
              <a:t>Random</a:t>
            </a:r>
            <a:r>
              <a:rPr lang="es-ES" sz="1200" b="1" dirty="0"/>
              <a:t> Forest:</a:t>
            </a:r>
            <a:endParaRPr lang="es-ES" sz="1200" dirty="0"/>
          </a:p>
          <a:p>
            <a:pPr marL="742950" lvl="1" indent="-285750">
              <a:buFont typeface="Arial" panose="020B0604020202020204" pitchFamily="34" charset="0"/>
              <a:buChar char="•"/>
            </a:pPr>
            <a:r>
              <a:rPr lang="es-ES" sz="1200" dirty="0" err="1"/>
              <a:t>Accuracy</a:t>
            </a:r>
            <a:r>
              <a:rPr lang="es-ES" sz="1200" dirty="0"/>
              <a:t>: ~0.75</a:t>
            </a:r>
          </a:p>
          <a:p>
            <a:pPr marL="742950" lvl="1" indent="-285750">
              <a:buFont typeface="Arial" panose="020B0604020202020204" pitchFamily="34" charset="0"/>
              <a:buChar char="•"/>
            </a:pPr>
            <a:r>
              <a:rPr lang="es-ES" sz="1200" dirty="0"/>
              <a:t>F1-score: ~0.75</a:t>
            </a:r>
          </a:p>
          <a:p>
            <a:pPr marL="742950" lvl="1" indent="-285750">
              <a:buFont typeface="Arial" panose="020B0604020202020204" pitchFamily="34" charset="0"/>
              <a:buChar char="•"/>
            </a:pPr>
            <a:r>
              <a:rPr lang="es-ES" sz="1200" dirty="0" err="1"/>
              <a:t>Recall</a:t>
            </a:r>
            <a:r>
              <a:rPr lang="es-ES" sz="1200" dirty="0"/>
              <a:t>: ~0.74</a:t>
            </a:r>
          </a:p>
          <a:p>
            <a:pPr marL="742950" lvl="1" indent="-285750">
              <a:buFont typeface="Arial" panose="020B0604020202020204" pitchFamily="34" charset="0"/>
              <a:buChar char="•"/>
            </a:pPr>
            <a:r>
              <a:rPr lang="es-ES" sz="1200" dirty="0" err="1"/>
              <a:t>Precision</a:t>
            </a:r>
            <a:r>
              <a:rPr lang="es-ES" sz="1200" dirty="0"/>
              <a:t>: ~0.75</a:t>
            </a:r>
          </a:p>
          <a:p>
            <a:pPr>
              <a:buFont typeface="Arial" panose="020B0604020202020204" pitchFamily="34" charset="0"/>
              <a:buChar char="•"/>
            </a:pPr>
            <a:r>
              <a:rPr lang="es-ES" sz="1200" b="1" dirty="0" err="1"/>
              <a:t>XGBoost</a:t>
            </a:r>
            <a:r>
              <a:rPr lang="es-ES" sz="1200" b="1" dirty="0"/>
              <a:t>:</a:t>
            </a:r>
            <a:endParaRPr lang="es-ES" sz="1200" dirty="0"/>
          </a:p>
          <a:p>
            <a:pPr marL="742950" lvl="1" indent="-285750">
              <a:buFont typeface="Arial" panose="020B0604020202020204" pitchFamily="34" charset="0"/>
              <a:buChar char="•"/>
            </a:pPr>
            <a:r>
              <a:rPr lang="es-ES" sz="1200" dirty="0" err="1"/>
              <a:t>Accuracy</a:t>
            </a:r>
            <a:r>
              <a:rPr lang="es-ES" sz="1200" dirty="0"/>
              <a:t>: ~0.75</a:t>
            </a:r>
          </a:p>
          <a:p>
            <a:pPr marL="742950" lvl="1" indent="-285750">
              <a:buFont typeface="Arial" panose="020B0604020202020204" pitchFamily="34" charset="0"/>
              <a:buChar char="•"/>
            </a:pPr>
            <a:r>
              <a:rPr lang="es-ES" sz="1200" dirty="0"/>
              <a:t>F1-score: ~0.75</a:t>
            </a:r>
          </a:p>
          <a:p>
            <a:pPr marL="742950" lvl="1" indent="-285750">
              <a:buFont typeface="Arial" panose="020B0604020202020204" pitchFamily="34" charset="0"/>
              <a:buChar char="•"/>
            </a:pPr>
            <a:r>
              <a:rPr lang="es-ES" sz="1200" dirty="0" err="1"/>
              <a:t>Recall</a:t>
            </a:r>
            <a:r>
              <a:rPr lang="es-ES" sz="1200" dirty="0"/>
              <a:t>: ~0.74</a:t>
            </a:r>
          </a:p>
          <a:p>
            <a:pPr marL="742950" lvl="1" indent="-285750">
              <a:buFont typeface="Arial" panose="020B0604020202020204" pitchFamily="34" charset="0"/>
              <a:buChar char="•"/>
            </a:pPr>
            <a:r>
              <a:rPr lang="es-ES" sz="1200" dirty="0" err="1"/>
              <a:t>Precision</a:t>
            </a:r>
            <a:r>
              <a:rPr lang="es-ES" sz="1200" dirty="0"/>
              <a:t>: ~0.75</a:t>
            </a:r>
          </a:p>
          <a:p>
            <a:pPr>
              <a:buFont typeface="Arial" panose="020B0604020202020204" pitchFamily="34" charset="0"/>
              <a:buChar char="•"/>
            </a:pPr>
            <a:r>
              <a:rPr lang="es-ES" sz="1200" b="1" dirty="0" err="1"/>
              <a:t>CatBoost</a:t>
            </a:r>
            <a:r>
              <a:rPr lang="es-ES" sz="1200" b="1" dirty="0"/>
              <a:t> (modelo final):</a:t>
            </a:r>
            <a:endParaRPr lang="es-ES" sz="1200" dirty="0"/>
          </a:p>
          <a:p>
            <a:pPr marL="742950" lvl="1" indent="-285750">
              <a:buFont typeface="Arial" panose="020B0604020202020204" pitchFamily="34" charset="0"/>
              <a:buChar char="•"/>
            </a:pPr>
            <a:r>
              <a:rPr lang="es-ES" sz="1200" dirty="0" err="1"/>
              <a:t>Accuracy</a:t>
            </a:r>
            <a:r>
              <a:rPr lang="es-ES" sz="1200" dirty="0"/>
              <a:t>: ~0.77</a:t>
            </a:r>
          </a:p>
          <a:p>
            <a:pPr marL="742950" lvl="1" indent="-285750">
              <a:buFont typeface="Arial" panose="020B0604020202020204" pitchFamily="34" charset="0"/>
              <a:buChar char="•"/>
            </a:pPr>
            <a:r>
              <a:rPr lang="es-ES" sz="1200" dirty="0"/>
              <a:t>F1-score: ~0.76</a:t>
            </a:r>
          </a:p>
          <a:p>
            <a:pPr marL="742950" lvl="1" indent="-285750">
              <a:buFont typeface="Arial" panose="020B0604020202020204" pitchFamily="34" charset="0"/>
              <a:buChar char="•"/>
            </a:pPr>
            <a:r>
              <a:rPr lang="es-ES" sz="1200" dirty="0" err="1"/>
              <a:t>Recall</a:t>
            </a:r>
            <a:r>
              <a:rPr lang="es-ES" sz="1200" dirty="0"/>
              <a:t>: ~0.76</a:t>
            </a:r>
          </a:p>
          <a:p>
            <a:pPr marL="742950" lvl="1" indent="-285750">
              <a:buFont typeface="Arial" panose="020B0604020202020204" pitchFamily="34" charset="0"/>
              <a:buChar char="•"/>
            </a:pPr>
            <a:r>
              <a:rPr lang="es-ES" sz="1200" dirty="0" err="1"/>
              <a:t>Precision</a:t>
            </a:r>
            <a:r>
              <a:rPr lang="es-ES" sz="1200" dirty="0"/>
              <a:t>: ~0.77</a:t>
            </a:r>
          </a:p>
          <a:p>
            <a:pPr>
              <a:buFont typeface="Arial" panose="020B0604020202020204" pitchFamily="34" charset="0"/>
              <a:buChar char="•"/>
            </a:pPr>
            <a:r>
              <a:rPr lang="es-ES" sz="1200" b="1" dirty="0" err="1"/>
              <a:t>Voting</a:t>
            </a:r>
            <a:r>
              <a:rPr lang="es-ES" sz="1200" b="1" dirty="0"/>
              <a:t> </a:t>
            </a:r>
            <a:r>
              <a:rPr lang="es-ES" sz="1200" b="1" dirty="0" err="1"/>
              <a:t>Classifier</a:t>
            </a:r>
            <a:r>
              <a:rPr lang="es-ES" sz="1200" b="1" dirty="0"/>
              <a:t>:</a:t>
            </a:r>
            <a:endParaRPr lang="es-ES" sz="1200" dirty="0"/>
          </a:p>
          <a:p>
            <a:pPr marL="742950" lvl="1" indent="-285750">
              <a:buFont typeface="Arial" panose="020B0604020202020204" pitchFamily="34" charset="0"/>
              <a:buChar char="•"/>
            </a:pPr>
            <a:r>
              <a:rPr lang="es-ES" sz="1200" dirty="0" err="1"/>
              <a:t>Accuracy</a:t>
            </a:r>
            <a:r>
              <a:rPr lang="es-ES" sz="1200" dirty="0"/>
              <a:t>: ~0.75</a:t>
            </a:r>
          </a:p>
          <a:p>
            <a:pPr marL="742950" lvl="1" indent="-285750">
              <a:buFont typeface="Arial" panose="020B0604020202020204" pitchFamily="34" charset="0"/>
              <a:buChar char="•"/>
            </a:pPr>
            <a:r>
              <a:rPr lang="es-ES" sz="1200" dirty="0"/>
              <a:t>F1-score: ~0.75</a:t>
            </a:r>
          </a:p>
          <a:p>
            <a:pPr marL="742950" lvl="1" indent="-285750">
              <a:buFont typeface="Arial" panose="020B0604020202020204" pitchFamily="34" charset="0"/>
              <a:buChar char="•"/>
            </a:pPr>
            <a:r>
              <a:rPr lang="es-ES" sz="1200" dirty="0" err="1"/>
              <a:t>Recall</a:t>
            </a:r>
            <a:r>
              <a:rPr lang="es-ES" sz="1200" dirty="0"/>
              <a:t>: ~0.75</a:t>
            </a:r>
          </a:p>
          <a:p>
            <a:pPr marL="742950" lvl="1" indent="-285750">
              <a:buFont typeface="Arial" panose="020B0604020202020204" pitchFamily="34" charset="0"/>
              <a:buChar char="•"/>
            </a:pPr>
            <a:r>
              <a:rPr lang="es-ES" sz="1200" dirty="0" err="1"/>
              <a:t>Precision</a:t>
            </a:r>
            <a:r>
              <a:rPr lang="es-ES" sz="1200" dirty="0"/>
              <a:t>: ~0.75</a:t>
            </a:r>
          </a:p>
          <a:p>
            <a:pPr marL="742950" lvl="1" indent="-285750">
              <a:buFont typeface="Arial" panose="020B0604020202020204" pitchFamily="34" charset="0"/>
              <a:buChar char="•"/>
            </a:pPr>
            <a:endParaRPr lang="es-ES" sz="1200" dirty="0"/>
          </a:p>
          <a:p>
            <a:r>
              <a:rPr lang="es-ES" dirty="0"/>
              <a:t>Aunque el </a:t>
            </a:r>
            <a:r>
              <a:rPr lang="es-ES" dirty="0" err="1"/>
              <a:t>Voting</a:t>
            </a:r>
            <a:r>
              <a:rPr lang="es-ES" dirty="0"/>
              <a:t> </a:t>
            </a:r>
            <a:r>
              <a:rPr lang="es-ES" dirty="0" err="1"/>
              <a:t>Classifier</a:t>
            </a:r>
            <a:r>
              <a:rPr lang="es-ES" dirty="0"/>
              <a:t> fue robusto, el </a:t>
            </a:r>
            <a:r>
              <a:rPr lang="es-ES" b="1" dirty="0" err="1"/>
              <a:t>CatBoost</a:t>
            </a:r>
            <a:r>
              <a:rPr lang="es-ES" b="1" dirty="0"/>
              <a:t> </a:t>
            </a:r>
            <a:r>
              <a:rPr lang="es-ES" b="1" dirty="0" err="1"/>
              <a:t>Classifier</a:t>
            </a:r>
            <a:r>
              <a:rPr lang="es-ES" dirty="0"/>
              <a:t> fue el que mejor rendimiento obtuvo. Además, gracias a su capacidad de manejar de manera eficiente las variables categóricas, evitó problemas relacionados con la dimensionalidad del </a:t>
            </a:r>
            <a:r>
              <a:rPr lang="es-ES" dirty="0" err="1"/>
              <a:t>dataset</a:t>
            </a:r>
            <a:r>
              <a:rPr lang="es-ES" dirty="0"/>
              <a:t> (que tenía más de 3000 columnas debido al </a:t>
            </a:r>
            <a:r>
              <a:rPr lang="es-ES" dirty="0" err="1"/>
              <a:t>one-hot</a:t>
            </a:r>
            <a:r>
              <a:rPr lang="es-ES" dirty="0"/>
              <a:t> </a:t>
            </a:r>
            <a:r>
              <a:rPr lang="es-ES" dirty="0" err="1"/>
              <a:t>encoding</a:t>
            </a:r>
            <a:r>
              <a:rPr lang="es-ES" dirty="0"/>
              <a:t>).</a:t>
            </a:r>
          </a:p>
        </p:txBody>
      </p:sp>
    </p:spTree>
    <p:extLst>
      <p:ext uri="{BB962C8B-B14F-4D97-AF65-F5344CB8AC3E}">
        <p14:creationId xmlns:p14="http://schemas.microsoft.com/office/powerpoint/2010/main" val="1992866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E016021-3C0D-0DAE-5F87-264EABB49322}"/>
              </a:ext>
            </a:extLst>
          </p:cNvPr>
          <p:cNvPicPr>
            <a:picLocks noChangeAspect="1"/>
          </p:cNvPicPr>
          <p:nvPr/>
        </p:nvPicPr>
        <p:blipFill>
          <a:blip r:embed="rId2"/>
          <a:srcRect r="7003" b="2"/>
          <a:stretch/>
        </p:blipFill>
        <p:spPr>
          <a:xfrm>
            <a:off x="0" y="10"/>
            <a:ext cx="9669642" cy="6857990"/>
          </a:xfrm>
          <a:prstGeom prst="rect">
            <a:avLst/>
          </a:prstGeom>
        </p:spPr>
      </p:pic>
      <p:sp>
        <p:nvSpPr>
          <p:cNvPr id="27" name="Rectangle 2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C692A7-CF49-B3EC-1977-2BC5BA465591}"/>
              </a:ext>
            </a:extLst>
          </p:cNvPr>
          <p:cNvSpPr txBox="1"/>
          <p:nvPr/>
        </p:nvSpPr>
        <p:spPr>
          <a:xfrm>
            <a:off x="738910" y="554182"/>
            <a:ext cx="10614890" cy="5622781"/>
          </a:xfrm>
          <a:prstGeom prst="rect">
            <a:avLst/>
          </a:prstGeom>
        </p:spPr>
        <p:txBody>
          <a:bodyPr vert="horz" lIns="91440" tIns="45720" rIns="91440" bIns="45720" rtlCol="0">
            <a:normAutofit/>
          </a:bodyPr>
          <a:lstStyle/>
          <a:p>
            <a:pPr>
              <a:lnSpc>
                <a:spcPct val="90000"/>
              </a:lnSpc>
              <a:spcAft>
                <a:spcPts val="600"/>
              </a:spcAft>
            </a:pPr>
            <a:r>
              <a:rPr lang="en-US" sz="1600" b="1" dirty="0"/>
              <a:t>                                                                                    </a:t>
            </a:r>
            <a:r>
              <a:rPr lang="en-US" sz="1600" b="1" dirty="0" err="1"/>
              <a:t>Conclusiones</a:t>
            </a:r>
            <a:r>
              <a:rPr lang="en-US" sz="1600" b="1" dirty="0"/>
              <a:t> Principales:</a:t>
            </a:r>
            <a:endParaRPr lang="en-US" sz="1600" dirty="0"/>
          </a:p>
          <a:p>
            <a:pPr indent="-228600">
              <a:lnSpc>
                <a:spcPct val="90000"/>
              </a:lnSpc>
              <a:spcAft>
                <a:spcPts val="600"/>
              </a:spcAft>
              <a:buFont typeface="Arial" panose="020B0604020202020204" pitchFamily="34" charset="0"/>
              <a:buChar char="•"/>
            </a:pPr>
            <a:endParaRPr lang="en-US" sz="1600" dirty="0"/>
          </a:p>
          <a:p>
            <a:pPr marL="742950" lvl="1" indent="-228600">
              <a:lnSpc>
                <a:spcPct val="90000"/>
              </a:lnSpc>
              <a:spcAft>
                <a:spcPts val="600"/>
              </a:spcAft>
              <a:buFont typeface="Arial" panose="020B0604020202020204" pitchFamily="34" charset="0"/>
              <a:buChar char="•"/>
            </a:pPr>
            <a:r>
              <a:rPr lang="en-US" sz="1600" b="1" dirty="0" err="1"/>
              <a:t>CatBoost</a:t>
            </a:r>
            <a:r>
              <a:rPr lang="en-US" sz="1600" b="1" dirty="0"/>
              <a:t> es </a:t>
            </a:r>
            <a:r>
              <a:rPr lang="en-US" sz="1600" b="1" dirty="0" err="1"/>
              <a:t>el</a:t>
            </a:r>
            <a:r>
              <a:rPr lang="en-US" sz="1600" b="1" dirty="0"/>
              <a:t> </a:t>
            </a:r>
            <a:r>
              <a:rPr lang="en-US" sz="1600" b="1" dirty="0" err="1"/>
              <a:t>modelo</a:t>
            </a:r>
            <a:r>
              <a:rPr lang="en-US" sz="1600" b="1" dirty="0"/>
              <a:t> </a:t>
            </a:r>
            <a:r>
              <a:rPr lang="en-US" sz="1600" b="1" dirty="0" err="1"/>
              <a:t>óptimo</a:t>
            </a:r>
            <a:r>
              <a:rPr lang="en-US" sz="1600" dirty="0"/>
              <a:t> para </a:t>
            </a:r>
            <a:r>
              <a:rPr lang="en-US" sz="1600" dirty="0" err="1"/>
              <a:t>este</a:t>
            </a:r>
            <a:r>
              <a:rPr lang="en-US" sz="1600" dirty="0"/>
              <a:t> proyecto debido a </a:t>
            </a:r>
            <a:r>
              <a:rPr lang="en-US" sz="1600" dirty="0" err="1"/>
              <a:t>su</a:t>
            </a:r>
            <a:r>
              <a:rPr lang="en-US" sz="1600" dirty="0"/>
              <a:t> </a:t>
            </a:r>
            <a:r>
              <a:rPr lang="en-US" sz="1600" dirty="0" err="1"/>
              <a:t>capacidad</a:t>
            </a:r>
            <a:r>
              <a:rPr lang="en-US" sz="1600" dirty="0"/>
              <a:t> de </a:t>
            </a:r>
            <a:r>
              <a:rPr lang="en-US" sz="1600" dirty="0" err="1"/>
              <a:t>manejar</a:t>
            </a:r>
            <a:r>
              <a:rPr lang="en-US" sz="1600" dirty="0"/>
              <a:t> datos </a:t>
            </a:r>
            <a:r>
              <a:rPr lang="en-US" sz="1600" dirty="0" err="1"/>
              <a:t>categóricos</a:t>
            </a:r>
            <a:r>
              <a:rPr lang="en-US" sz="1600" dirty="0"/>
              <a:t> sin </a:t>
            </a:r>
            <a:r>
              <a:rPr lang="en-US" sz="1600" dirty="0" err="1"/>
              <a:t>necesidad</a:t>
            </a:r>
            <a:r>
              <a:rPr lang="en-US" sz="1600" dirty="0"/>
              <a:t> de un </a:t>
            </a:r>
            <a:r>
              <a:rPr lang="en-US" sz="1600" dirty="0" err="1"/>
              <a:t>preprocesamiento</a:t>
            </a:r>
            <a:r>
              <a:rPr lang="en-US" sz="1600" dirty="0"/>
              <a:t> extenso (como one-hot encoding), </a:t>
            </a:r>
            <a:r>
              <a:rPr lang="en-US" sz="1600" dirty="0" err="1"/>
              <a:t>su</a:t>
            </a:r>
            <a:r>
              <a:rPr lang="en-US" sz="1600" dirty="0"/>
              <a:t> </a:t>
            </a:r>
            <a:r>
              <a:rPr lang="en-US" sz="1600" dirty="0" err="1"/>
              <a:t>robustez</a:t>
            </a:r>
            <a:r>
              <a:rPr lang="en-US" sz="1600" dirty="0"/>
              <a:t> </a:t>
            </a:r>
            <a:r>
              <a:rPr lang="en-US" sz="1600" dirty="0" err="1"/>
              <a:t>frente</a:t>
            </a:r>
            <a:r>
              <a:rPr lang="en-US" sz="1600" dirty="0"/>
              <a:t> a datos </a:t>
            </a:r>
            <a:r>
              <a:rPr lang="en-US" sz="1600" dirty="0" err="1"/>
              <a:t>desbalanceados</a:t>
            </a:r>
            <a:r>
              <a:rPr lang="en-US" sz="1600" dirty="0"/>
              <a:t> y </a:t>
            </a:r>
            <a:r>
              <a:rPr lang="en-US" sz="1600" dirty="0" err="1"/>
              <a:t>su</a:t>
            </a:r>
            <a:r>
              <a:rPr lang="en-US" sz="1600" dirty="0"/>
              <a:t> mejor </a:t>
            </a:r>
            <a:r>
              <a:rPr lang="en-US" sz="1600" dirty="0" err="1"/>
              <a:t>rendimiento</a:t>
            </a:r>
            <a:r>
              <a:rPr lang="en-US" sz="1600" dirty="0"/>
              <a:t> general.</a:t>
            </a:r>
          </a:p>
          <a:p>
            <a:pPr marL="742950" lvl="1" indent="-228600">
              <a:lnSpc>
                <a:spcPct val="90000"/>
              </a:lnSpc>
              <a:spcAft>
                <a:spcPts val="600"/>
              </a:spcAft>
              <a:buFont typeface="Arial" panose="020B0604020202020204" pitchFamily="34" charset="0"/>
              <a:buChar char="•"/>
            </a:pPr>
            <a:r>
              <a:rPr lang="en-US" sz="1600" b="1" dirty="0"/>
              <a:t>La </a:t>
            </a:r>
            <a:r>
              <a:rPr lang="en-US" sz="1600" b="1" dirty="0" err="1"/>
              <a:t>importancia</a:t>
            </a:r>
            <a:r>
              <a:rPr lang="en-US" sz="1600" b="1" dirty="0"/>
              <a:t> de la </a:t>
            </a:r>
            <a:r>
              <a:rPr lang="en-US" sz="1600" b="1" dirty="0" err="1"/>
              <a:t>ingeniería</a:t>
            </a:r>
            <a:r>
              <a:rPr lang="en-US" sz="1600" b="1" dirty="0"/>
              <a:t> de características</a:t>
            </a:r>
            <a:r>
              <a:rPr lang="en-US" sz="1600" dirty="0"/>
              <a:t> </a:t>
            </a:r>
            <a:r>
              <a:rPr lang="en-US" sz="1600" dirty="0" err="1"/>
              <a:t>fue</a:t>
            </a:r>
            <a:r>
              <a:rPr lang="en-US" sz="1600" dirty="0"/>
              <a:t> clave para </a:t>
            </a:r>
            <a:r>
              <a:rPr lang="en-US" sz="1600" dirty="0" err="1"/>
              <a:t>mejorar</a:t>
            </a:r>
            <a:r>
              <a:rPr lang="en-US" sz="1600" dirty="0"/>
              <a:t> los </a:t>
            </a:r>
            <a:r>
              <a:rPr lang="en-US" sz="1600" dirty="0" err="1"/>
              <a:t>modelos</a:t>
            </a:r>
            <a:r>
              <a:rPr lang="en-US" sz="1600" dirty="0"/>
              <a:t>. </a:t>
            </a:r>
            <a:r>
              <a:rPr lang="en-US" sz="1600" dirty="0" err="1"/>
              <a:t>Realizé</a:t>
            </a:r>
            <a:r>
              <a:rPr lang="en-US" sz="1600" dirty="0"/>
              <a:t> un gran </a:t>
            </a:r>
            <a:r>
              <a:rPr lang="en-US" sz="1600" dirty="0" err="1"/>
              <a:t>esfuerzo</a:t>
            </a:r>
            <a:r>
              <a:rPr lang="en-US" sz="1600" dirty="0"/>
              <a:t> en la </a:t>
            </a:r>
            <a:r>
              <a:rPr lang="en-US" sz="1600" dirty="0" err="1"/>
              <a:t>limpieza</a:t>
            </a:r>
            <a:r>
              <a:rPr lang="en-US" sz="1600" dirty="0"/>
              <a:t> de datos y la </a:t>
            </a:r>
            <a:r>
              <a:rPr lang="en-US" sz="1600" dirty="0" err="1"/>
              <a:t>reducción</a:t>
            </a:r>
            <a:r>
              <a:rPr lang="en-US" sz="1600" dirty="0"/>
              <a:t> de la </a:t>
            </a:r>
            <a:r>
              <a:rPr lang="en-US" sz="1600" dirty="0" err="1"/>
              <a:t>dimensionalidad</a:t>
            </a:r>
            <a:r>
              <a:rPr lang="en-US" sz="1600" dirty="0"/>
              <a:t>, </a:t>
            </a:r>
            <a:r>
              <a:rPr lang="en-US" sz="1600" dirty="0" err="1"/>
              <a:t>eliminando</a:t>
            </a:r>
            <a:r>
              <a:rPr lang="en-US" sz="1600" dirty="0"/>
              <a:t> </a:t>
            </a:r>
            <a:r>
              <a:rPr lang="en-US" sz="1600" dirty="0" err="1"/>
              <a:t>sinónimos</a:t>
            </a:r>
            <a:r>
              <a:rPr lang="en-US" sz="1600" dirty="0"/>
              <a:t> y </a:t>
            </a:r>
            <a:r>
              <a:rPr lang="en-US" sz="1600" dirty="0" err="1"/>
              <a:t>errores</a:t>
            </a:r>
            <a:r>
              <a:rPr lang="en-US" sz="1600" dirty="0"/>
              <a:t> </a:t>
            </a:r>
            <a:r>
              <a:rPr lang="en-US" sz="1600" dirty="0" err="1"/>
              <a:t>tipográficos</a:t>
            </a:r>
            <a:r>
              <a:rPr lang="en-US" sz="1600" dirty="0"/>
              <a:t>, lo </a:t>
            </a:r>
            <a:r>
              <a:rPr lang="en-US" sz="1600" dirty="0" err="1"/>
              <a:t>cual</a:t>
            </a:r>
            <a:r>
              <a:rPr lang="en-US" sz="1600" dirty="0"/>
              <a:t> </a:t>
            </a:r>
            <a:r>
              <a:rPr lang="en-US" sz="1600" dirty="0" err="1"/>
              <a:t>mejoró</a:t>
            </a:r>
            <a:r>
              <a:rPr lang="en-US" sz="1600" dirty="0"/>
              <a:t> significativamente </a:t>
            </a:r>
            <a:r>
              <a:rPr lang="en-US" sz="1600" dirty="0" err="1"/>
              <a:t>el</a:t>
            </a:r>
            <a:r>
              <a:rPr lang="en-US" sz="1600" dirty="0"/>
              <a:t> </a:t>
            </a:r>
            <a:r>
              <a:rPr lang="en-US" sz="1600" dirty="0" err="1"/>
              <a:t>rendimiento</a:t>
            </a:r>
            <a:r>
              <a:rPr lang="en-US" sz="1600" dirty="0"/>
              <a:t>.</a:t>
            </a:r>
          </a:p>
          <a:p>
            <a:pPr marL="742950" lvl="1" indent="-228600">
              <a:lnSpc>
                <a:spcPct val="90000"/>
              </a:lnSpc>
              <a:spcAft>
                <a:spcPts val="600"/>
              </a:spcAft>
              <a:buFont typeface="Arial" panose="020B0604020202020204" pitchFamily="34" charset="0"/>
              <a:buChar char="•"/>
            </a:pPr>
            <a:r>
              <a:rPr lang="en-US" sz="1600" b="1" dirty="0" err="1"/>
              <a:t>Reducción</a:t>
            </a:r>
            <a:r>
              <a:rPr lang="en-US" sz="1600" b="1" dirty="0"/>
              <a:t> de </a:t>
            </a:r>
            <a:r>
              <a:rPr lang="en-US" sz="1600" b="1" dirty="0" err="1"/>
              <a:t>Ruido</a:t>
            </a:r>
            <a:r>
              <a:rPr lang="en-US" sz="1600" b="1" dirty="0"/>
              <a:t>:</a:t>
            </a:r>
            <a:r>
              <a:rPr lang="en-US" sz="1600" dirty="0"/>
              <a:t> El </a:t>
            </a:r>
            <a:r>
              <a:rPr lang="en-US" sz="1600" dirty="0" err="1"/>
              <a:t>trabajo</a:t>
            </a:r>
            <a:r>
              <a:rPr lang="en-US" sz="1600" dirty="0"/>
              <a:t> </a:t>
            </a:r>
            <a:r>
              <a:rPr lang="en-US" sz="1600" dirty="0" err="1"/>
              <a:t>adicional</a:t>
            </a:r>
            <a:r>
              <a:rPr lang="en-US" sz="1600" dirty="0"/>
              <a:t> de </a:t>
            </a:r>
            <a:r>
              <a:rPr lang="en-US" sz="1600" dirty="0" err="1"/>
              <a:t>limpieza</a:t>
            </a:r>
            <a:r>
              <a:rPr lang="en-US" sz="1600" dirty="0"/>
              <a:t> de las </a:t>
            </a:r>
            <a:r>
              <a:rPr lang="en-US" sz="1600" dirty="0" err="1"/>
              <a:t>columnas</a:t>
            </a:r>
            <a:r>
              <a:rPr lang="en-US" sz="1600" dirty="0"/>
              <a:t> </a:t>
            </a:r>
            <a:r>
              <a:rPr lang="en-US" sz="1600" dirty="0" err="1"/>
              <a:t>categóricas</a:t>
            </a:r>
            <a:r>
              <a:rPr lang="en-US" sz="1600" dirty="0"/>
              <a:t>, </a:t>
            </a:r>
            <a:r>
              <a:rPr lang="en-US" sz="1600" dirty="0" err="1"/>
              <a:t>combinando</a:t>
            </a:r>
            <a:r>
              <a:rPr lang="en-US" sz="1600" dirty="0"/>
              <a:t> </a:t>
            </a:r>
            <a:r>
              <a:rPr lang="en-US" sz="1600" dirty="0" err="1"/>
              <a:t>sinónimos</a:t>
            </a:r>
            <a:r>
              <a:rPr lang="en-US" sz="1600" dirty="0"/>
              <a:t> y </a:t>
            </a:r>
            <a:r>
              <a:rPr lang="en-US" sz="1600" dirty="0" err="1"/>
              <a:t>corrigiendo</a:t>
            </a:r>
            <a:r>
              <a:rPr lang="en-US" sz="1600" dirty="0"/>
              <a:t> </a:t>
            </a:r>
            <a:r>
              <a:rPr lang="en-US" sz="1600" dirty="0" err="1"/>
              <a:t>errores</a:t>
            </a:r>
            <a:r>
              <a:rPr lang="en-US" sz="1600" dirty="0"/>
              <a:t>, </a:t>
            </a:r>
            <a:r>
              <a:rPr lang="en-US" sz="1600" dirty="0" err="1"/>
              <a:t>mejoró</a:t>
            </a:r>
            <a:r>
              <a:rPr lang="en-US" sz="1600" dirty="0"/>
              <a:t> </a:t>
            </a:r>
            <a:r>
              <a:rPr lang="en-US" sz="1600" dirty="0" err="1"/>
              <a:t>notablemente</a:t>
            </a:r>
            <a:r>
              <a:rPr lang="en-US" sz="1600" dirty="0"/>
              <a:t> la </a:t>
            </a:r>
            <a:r>
              <a:rPr lang="en-US" sz="1600" dirty="0" err="1"/>
              <a:t>calidad</a:t>
            </a:r>
            <a:r>
              <a:rPr lang="en-US" sz="1600" dirty="0"/>
              <a:t> de los datos y, </a:t>
            </a:r>
            <a:r>
              <a:rPr lang="en-US" sz="1600" dirty="0" err="1"/>
              <a:t>por</a:t>
            </a:r>
            <a:r>
              <a:rPr lang="en-US" sz="1600" dirty="0"/>
              <a:t> </a:t>
            </a:r>
            <a:r>
              <a:rPr lang="en-US" sz="1600" dirty="0" err="1"/>
              <a:t>ende</a:t>
            </a:r>
            <a:r>
              <a:rPr lang="en-US" sz="1600" dirty="0"/>
              <a:t>, los </a:t>
            </a:r>
            <a:r>
              <a:rPr lang="en-US" sz="1600" dirty="0" err="1"/>
              <a:t>resultados</a:t>
            </a:r>
            <a:r>
              <a:rPr lang="en-US" sz="1600" dirty="0"/>
              <a:t> de los </a:t>
            </a:r>
            <a:r>
              <a:rPr lang="en-US" sz="1600" dirty="0" err="1"/>
              <a:t>modelos</a:t>
            </a:r>
            <a:r>
              <a:rPr lang="en-US" sz="1600" dirty="0"/>
              <a:t>.</a:t>
            </a:r>
          </a:p>
          <a:p>
            <a:pPr marL="742950" lvl="1" indent="-228600">
              <a:lnSpc>
                <a:spcPct val="90000"/>
              </a:lnSpc>
              <a:spcAft>
                <a:spcPts val="600"/>
              </a:spcAft>
              <a:buFont typeface="Arial" panose="020B0604020202020204" pitchFamily="34" charset="0"/>
              <a:buChar char="•"/>
            </a:pPr>
            <a:r>
              <a:rPr lang="en-US" sz="1600" b="1" dirty="0"/>
              <a:t>Uso de Target Encoding:</a:t>
            </a:r>
            <a:r>
              <a:rPr lang="en-US" sz="1600" dirty="0"/>
              <a:t> </a:t>
            </a:r>
            <a:r>
              <a:rPr lang="en-US" sz="1600" dirty="0" err="1"/>
              <a:t>Finalmente</a:t>
            </a:r>
            <a:r>
              <a:rPr lang="en-US" sz="1600" dirty="0"/>
              <a:t>, </a:t>
            </a:r>
            <a:r>
              <a:rPr lang="en-US" sz="1600" dirty="0" err="1"/>
              <a:t>cambiar</a:t>
            </a:r>
            <a:r>
              <a:rPr lang="en-US" sz="1600" dirty="0"/>
              <a:t> de one-hot encoding a target encoding en </a:t>
            </a:r>
            <a:r>
              <a:rPr lang="en-US" sz="1600" dirty="0" err="1"/>
              <a:t>algunas</a:t>
            </a:r>
            <a:r>
              <a:rPr lang="en-US" sz="1600" dirty="0"/>
              <a:t> variables </a:t>
            </a:r>
            <a:r>
              <a:rPr lang="en-US" sz="1600" dirty="0" err="1"/>
              <a:t>fue</a:t>
            </a:r>
            <a:r>
              <a:rPr lang="en-US" sz="1600" dirty="0"/>
              <a:t> </a:t>
            </a:r>
            <a:r>
              <a:rPr lang="en-US" sz="1600" dirty="0" err="1"/>
              <a:t>una</a:t>
            </a:r>
            <a:r>
              <a:rPr lang="en-US" sz="1600" dirty="0"/>
              <a:t> </a:t>
            </a:r>
            <a:r>
              <a:rPr lang="en-US" sz="1600" dirty="0" err="1"/>
              <a:t>decisión</a:t>
            </a:r>
            <a:r>
              <a:rPr lang="en-US" sz="1600" dirty="0"/>
              <a:t> crucial para </a:t>
            </a:r>
            <a:r>
              <a:rPr lang="en-US" sz="1600" dirty="0" err="1"/>
              <a:t>manejar</a:t>
            </a:r>
            <a:r>
              <a:rPr lang="en-US" sz="1600" dirty="0"/>
              <a:t> la gran </a:t>
            </a:r>
            <a:r>
              <a:rPr lang="en-US" sz="1600" dirty="0" err="1"/>
              <a:t>cantidad</a:t>
            </a:r>
            <a:r>
              <a:rPr lang="en-US" sz="1600" dirty="0"/>
              <a:t> de categorías en las </a:t>
            </a:r>
            <a:r>
              <a:rPr lang="en-US" sz="1600" dirty="0" err="1"/>
              <a:t>notas</a:t>
            </a:r>
            <a:r>
              <a:rPr lang="en-US" sz="1600" dirty="0"/>
              <a:t> </a:t>
            </a:r>
            <a:r>
              <a:rPr lang="en-US" sz="1600" dirty="0" err="1"/>
              <a:t>olfativas</a:t>
            </a:r>
            <a:r>
              <a:rPr lang="en-US" sz="1600" dirty="0"/>
              <a:t> y </a:t>
            </a:r>
            <a:r>
              <a:rPr lang="en-US" sz="1600" dirty="0" err="1"/>
              <a:t>mejorar</a:t>
            </a:r>
            <a:r>
              <a:rPr lang="en-US" sz="1600" dirty="0"/>
              <a:t> la </a:t>
            </a:r>
            <a:r>
              <a:rPr lang="en-US" sz="1600" dirty="0" err="1"/>
              <a:t>eficiencia</a:t>
            </a:r>
            <a:r>
              <a:rPr lang="en-US" sz="1600" dirty="0"/>
              <a:t> del </a:t>
            </a:r>
            <a:r>
              <a:rPr lang="en-US" sz="1600" dirty="0" err="1"/>
              <a:t>modelo</a:t>
            </a:r>
            <a:r>
              <a:rPr lang="en-US" sz="1600" dirty="0"/>
              <a:t>.</a:t>
            </a:r>
          </a:p>
          <a:p>
            <a:pPr marL="742950" lvl="1" indent="-228600">
              <a:lnSpc>
                <a:spcPct val="90000"/>
              </a:lnSpc>
              <a:spcAft>
                <a:spcPts val="600"/>
              </a:spcAft>
              <a:buFont typeface="Arial" panose="020B0604020202020204" pitchFamily="34" charset="0"/>
              <a:buChar char="•"/>
            </a:pPr>
            <a:r>
              <a:rPr lang="en-US" sz="1600" b="1" dirty="0"/>
              <a:t>El </a:t>
            </a:r>
            <a:r>
              <a:rPr lang="en-US" sz="1600" b="1" dirty="0" err="1"/>
              <a:t>desbalance</a:t>
            </a:r>
            <a:r>
              <a:rPr lang="en-US" sz="1600" b="1" dirty="0"/>
              <a:t> en las </a:t>
            </a:r>
            <a:r>
              <a:rPr lang="en-US" sz="1600" b="1" dirty="0" err="1"/>
              <a:t>clases</a:t>
            </a:r>
            <a:r>
              <a:rPr lang="en-US" sz="1600" dirty="0"/>
              <a:t> (más perfumes </a:t>
            </a:r>
            <a:r>
              <a:rPr lang="en-US" sz="1600" dirty="0" err="1"/>
              <a:t>exitosos</a:t>
            </a:r>
            <a:r>
              <a:rPr lang="en-US" sz="1600" dirty="0"/>
              <a:t> que </a:t>
            </a:r>
            <a:r>
              <a:rPr lang="en-US" sz="1600" dirty="0" err="1"/>
              <a:t>fallidos</a:t>
            </a:r>
            <a:r>
              <a:rPr lang="en-US" sz="1600" dirty="0"/>
              <a:t>) </a:t>
            </a:r>
            <a:r>
              <a:rPr lang="en-US" sz="1600" dirty="0" err="1"/>
              <a:t>sigue</a:t>
            </a:r>
            <a:r>
              <a:rPr lang="en-US" sz="1600" dirty="0"/>
              <a:t> </a:t>
            </a:r>
            <a:r>
              <a:rPr lang="en-US" sz="1600" dirty="0" err="1"/>
              <a:t>siendo</a:t>
            </a:r>
            <a:r>
              <a:rPr lang="en-US" sz="1600" dirty="0"/>
              <a:t> un </a:t>
            </a:r>
            <a:r>
              <a:rPr lang="en-US" sz="1600" dirty="0" err="1"/>
              <a:t>reto</a:t>
            </a:r>
            <a:r>
              <a:rPr lang="en-US" sz="1600" dirty="0"/>
              <a:t>. </a:t>
            </a:r>
            <a:r>
              <a:rPr lang="en-US" sz="1600" dirty="0" err="1"/>
              <a:t>Aunque</a:t>
            </a:r>
            <a:r>
              <a:rPr lang="en-US" sz="1600" dirty="0"/>
              <a:t> </a:t>
            </a:r>
            <a:r>
              <a:rPr lang="en-US" sz="1600" dirty="0" err="1"/>
              <a:t>el</a:t>
            </a:r>
            <a:r>
              <a:rPr lang="en-US" sz="1600" dirty="0"/>
              <a:t> </a:t>
            </a:r>
            <a:r>
              <a:rPr lang="en-US" sz="1600" dirty="0" err="1"/>
              <a:t>modelo</a:t>
            </a:r>
            <a:r>
              <a:rPr lang="en-US" sz="1600" dirty="0"/>
              <a:t> </a:t>
            </a:r>
            <a:r>
              <a:rPr lang="en-US" sz="1600" dirty="0" err="1"/>
              <a:t>manejó</a:t>
            </a:r>
            <a:r>
              <a:rPr lang="en-US" sz="1600" dirty="0"/>
              <a:t> bien </a:t>
            </a:r>
            <a:r>
              <a:rPr lang="en-US" sz="1600" dirty="0" err="1"/>
              <a:t>el</a:t>
            </a:r>
            <a:r>
              <a:rPr lang="en-US" sz="1600" dirty="0"/>
              <a:t> </a:t>
            </a:r>
            <a:r>
              <a:rPr lang="en-US" sz="1600" dirty="0" err="1"/>
              <a:t>desbalance</a:t>
            </a:r>
            <a:r>
              <a:rPr lang="en-US" sz="1600" dirty="0"/>
              <a:t>, es importante </a:t>
            </a:r>
            <a:r>
              <a:rPr lang="en-US" sz="1600" dirty="0" err="1"/>
              <a:t>tener</a:t>
            </a:r>
            <a:r>
              <a:rPr lang="en-US" sz="1600" dirty="0"/>
              <a:t> en </a:t>
            </a:r>
            <a:r>
              <a:rPr lang="en-US" sz="1600" dirty="0" err="1"/>
              <a:t>cuenta</a:t>
            </a:r>
            <a:r>
              <a:rPr lang="en-US" sz="1600" dirty="0"/>
              <a:t> </a:t>
            </a:r>
            <a:r>
              <a:rPr lang="en-US" sz="1600" dirty="0" err="1"/>
              <a:t>este</a:t>
            </a:r>
            <a:r>
              <a:rPr lang="en-US" sz="1600" dirty="0"/>
              <a:t> </a:t>
            </a:r>
            <a:r>
              <a:rPr lang="en-US" sz="1600" dirty="0" err="1"/>
              <a:t>sesgo</a:t>
            </a:r>
            <a:r>
              <a:rPr lang="en-US" sz="1600" dirty="0"/>
              <a:t> al </a:t>
            </a:r>
            <a:r>
              <a:rPr lang="en-US" sz="1600" dirty="0" err="1"/>
              <a:t>realizar</a:t>
            </a:r>
            <a:r>
              <a:rPr lang="en-US" sz="1600" dirty="0"/>
              <a:t> </a:t>
            </a:r>
            <a:r>
              <a:rPr lang="en-US" sz="1600" dirty="0" err="1"/>
              <a:t>interpretaciones</a:t>
            </a:r>
            <a:r>
              <a:rPr lang="en-US" sz="1600" dirty="0"/>
              <a:t> y </a:t>
            </a:r>
            <a:r>
              <a:rPr lang="en-US" sz="1600" dirty="0" err="1"/>
              <a:t>predicciones</a:t>
            </a:r>
            <a:r>
              <a:rPr lang="en-US" sz="1600" dirty="0"/>
              <a:t> </a:t>
            </a:r>
            <a:r>
              <a:rPr lang="en-US" sz="1600" dirty="0" err="1"/>
              <a:t>futuras</a:t>
            </a:r>
            <a:r>
              <a:rPr lang="en-US" sz="1600" dirty="0"/>
              <a:t>.</a:t>
            </a:r>
          </a:p>
          <a:p>
            <a:pPr marL="742950" lvl="1" indent="-228600">
              <a:lnSpc>
                <a:spcPct val="90000"/>
              </a:lnSpc>
              <a:spcAft>
                <a:spcPts val="600"/>
              </a:spcAft>
              <a:buFont typeface="Arial" panose="020B0604020202020204" pitchFamily="34" charset="0"/>
              <a:buChar char="•"/>
            </a:pPr>
            <a:endParaRPr lang="en-US" sz="1600" dirty="0"/>
          </a:p>
          <a:p>
            <a:pPr>
              <a:lnSpc>
                <a:spcPct val="90000"/>
              </a:lnSpc>
              <a:spcAft>
                <a:spcPts val="600"/>
              </a:spcAft>
            </a:pPr>
            <a:r>
              <a:rPr lang="en-US" sz="1600" dirty="0"/>
              <a:t>                                                                En </a:t>
            </a:r>
            <a:r>
              <a:rPr lang="en-US" sz="1600" dirty="0" err="1"/>
              <a:t>resumen</a:t>
            </a:r>
            <a:r>
              <a:rPr lang="en-US" sz="1600" dirty="0"/>
              <a:t>, </a:t>
            </a:r>
            <a:r>
              <a:rPr lang="en-US" sz="1600" dirty="0" err="1"/>
              <a:t>el</a:t>
            </a:r>
            <a:r>
              <a:rPr lang="en-US" sz="1600" dirty="0"/>
              <a:t> </a:t>
            </a:r>
            <a:r>
              <a:rPr lang="en-US" sz="1600" b="1" dirty="0" err="1"/>
              <a:t>CatBoost</a:t>
            </a:r>
            <a:r>
              <a:rPr lang="en-US" sz="1600" b="1" dirty="0"/>
              <a:t> Classifier</a:t>
            </a:r>
            <a:r>
              <a:rPr lang="en-US" sz="1600" dirty="0"/>
              <a:t> se </a:t>
            </a:r>
            <a:r>
              <a:rPr lang="en-US" sz="1600" dirty="0" err="1"/>
              <a:t>mostró</a:t>
            </a:r>
            <a:r>
              <a:rPr lang="en-US" sz="1600" dirty="0"/>
              <a:t> como la mejor </a:t>
            </a:r>
            <a:r>
              <a:rPr lang="en-US" sz="1600" dirty="0" err="1"/>
              <a:t>opción</a:t>
            </a:r>
            <a:r>
              <a:rPr lang="en-US" sz="1600" dirty="0"/>
              <a:t> en </a:t>
            </a:r>
            <a:r>
              <a:rPr lang="en-US" sz="1600" dirty="0" err="1"/>
              <a:t>este</a:t>
            </a:r>
            <a:r>
              <a:rPr lang="en-US" sz="1600" dirty="0"/>
              <a:t> proyecto para  </a:t>
            </a:r>
          </a:p>
          <a:p>
            <a:pPr>
              <a:lnSpc>
                <a:spcPct val="90000"/>
              </a:lnSpc>
              <a:spcAft>
                <a:spcPts val="600"/>
              </a:spcAft>
            </a:pPr>
            <a:r>
              <a:rPr lang="en-US" sz="1600" dirty="0"/>
              <a:t>                                                                </a:t>
            </a:r>
            <a:r>
              <a:rPr lang="en-US" sz="1600" dirty="0" err="1"/>
              <a:t>predecir</a:t>
            </a:r>
            <a:r>
              <a:rPr lang="en-US" sz="1600" dirty="0"/>
              <a:t> </a:t>
            </a:r>
            <a:r>
              <a:rPr lang="en-US" sz="1600" dirty="0" err="1"/>
              <a:t>el</a:t>
            </a:r>
            <a:r>
              <a:rPr lang="en-US" sz="1600" dirty="0"/>
              <a:t> </a:t>
            </a:r>
            <a:r>
              <a:rPr lang="en-US" sz="1600" dirty="0" err="1"/>
              <a:t>éxito</a:t>
            </a:r>
            <a:r>
              <a:rPr lang="en-US" sz="1600" dirty="0"/>
              <a:t> de los   perfumes    </a:t>
            </a:r>
            <a:r>
              <a:rPr lang="en-US" sz="1600" dirty="0" err="1"/>
              <a:t>basándose</a:t>
            </a:r>
            <a:r>
              <a:rPr lang="en-US" sz="1600" dirty="0"/>
              <a:t> en sus características.</a:t>
            </a:r>
          </a:p>
        </p:txBody>
      </p:sp>
    </p:spTree>
    <p:extLst>
      <p:ext uri="{BB962C8B-B14F-4D97-AF65-F5344CB8AC3E}">
        <p14:creationId xmlns:p14="http://schemas.microsoft.com/office/powerpoint/2010/main" val="4175226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ABD9A97-CA50-B2EA-D8B6-8015A7BCD72F}"/>
              </a:ext>
            </a:extLst>
          </p:cNvPr>
          <p:cNvPicPr>
            <a:picLocks noChangeAspect="1"/>
          </p:cNvPicPr>
          <p:nvPr/>
        </p:nvPicPr>
        <p:blipFill>
          <a:blip r:embed="rId2"/>
          <a:srcRect r="17658" b="-2"/>
          <a:stretch/>
        </p:blipFill>
        <p:spPr>
          <a:xfrm>
            <a:off x="20" y="10"/>
            <a:ext cx="5292415"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TextBox 2">
            <a:extLst>
              <a:ext uri="{FF2B5EF4-FFF2-40B4-BE49-F238E27FC236}">
                <a16:creationId xmlns:a16="http://schemas.microsoft.com/office/drawing/2014/main" id="{765B70F5-BCF2-89B2-136B-263CA7F14B31}"/>
              </a:ext>
            </a:extLst>
          </p:cNvPr>
          <p:cNvSpPr txBox="1"/>
          <p:nvPr/>
        </p:nvSpPr>
        <p:spPr>
          <a:xfrm>
            <a:off x="5815585" y="332509"/>
            <a:ext cx="5644894" cy="5770179"/>
          </a:xfrm>
          <a:prstGeom prst="rect">
            <a:avLst/>
          </a:prstGeom>
        </p:spPr>
        <p:txBody>
          <a:bodyPr vert="horz" lIns="91440" tIns="45720" rIns="91440" bIns="45720" rtlCol="0">
            <a:normAutofit/>
          </a:bodyPr>
          <a:lstStyle/>
          <a:p>
            <a:pPr>
              <a:lnSpc>
                <a:spcPct val="90000"/>
              </a:lnSpc>
              <a:spcAft>
                <a:spcPts val="600"/>
              </a:spcAft>
            </a:pPr>
            <a:r>
              <a:rPr lang="en-US" sz="2800" b="1" dirty="0">
                <a:solidFill>
                  <a:srgbClr val="4E1C53"/>
                </a:solidFill>
              </a:rPr>
              <a:t>           Pasos del Proyecto</a:t>
            </a:r>
          </a:p>
          <a:p>
            <a:pPr indent="-228600">
              <a:lnSpc>
                <a:spcPct val="90000"/>
              </a:lnSpc>
              <a:spcAft>
                <a:spcPts val="600"/>
              </a:spcAft>
              <a:buFont typeface="Arial" panose="020B0604020202020204" pitchFamily="34" charset="0"/>
              <a:buChar char="•"/>
            </a:pPr>
            <a:endParaRPr lang="en-US" sz="1300" b="1" dirty="0"/>
          </a:p>
          <a:p>
            <a:pPr indent="-228600">
              <a:lnSpc>
                <a:spcPct val="90000"/>
              </a:lnSpc>
              <a:spcAft>
                <a:spcPts val="600"/>
              </a:spcAft>
              <a:buFont typeface="Arial" panose="020B0604020202020204" pitchFamily="34" charset="0"/>
              <a:buChar char="•"/>
            </a:pPr>
            <a:r>
              <a:rPr lang="en-US" b="1" dirty="0" err="1"/>
              <a:t>Recolección</a:t>
            </a:r>
            <a:r>
              <a:rPr lang="en-US" b="1" dirty="0"/>
              <a:t> de Datos</a:t>
            </a:r>
            <a:r>
              <a:rPr lang="en-US" dirty="0"/>
              <a:t>: </a:t>
            </a:r>
            <a:r>
              <a:rPr lang="en-US" dirty="0" err="1"/>
              <a:t>Realización</a:t>
            </a:r>
            <a:r>
              <a:rPr lang="en-US" dirty="0"/>
              <a:t> de web scraping en </a:t>
            </a:r>
            <a:r>
              <a:rPr lang="en-US" dirty="0" err="1"/>
              <a:t>Fragrantica</a:t>
            </a:r>
            <a:r>
              <a:rPr lang="en-US" dirty="0"/>
              <a:t>, Parfumo y </a:t>
            </a:r>
            <a:r>
              <a:rPr lang="en-US" dirty="0" err="1"/>
              <a:t>Aromo</a:t>
            </a:r>
            <a:r>
              <a:rPr lang="en-US" dirty="0"/>
              <a:t> para </a:t>
            </a:r>
            <a:r>
              <a:rPr lang="en-US" dirty="0" err="1"/>
              <a:t>recolectar</a:t>
            </a:r>
            <a:r>
              <a:rPr lang="en-US" dirty="0"/>
              <a:t> </a:t>
            </a:r>
            <a:r>
              <a:rPr lang="en-US" dirty="0" err="1"/>
              <a:t>datos</a:t>
            </a:r>
            <a:r>
              <a:rPr lang="en-US" dirty="0"/>
              <a:t> </a:t>
            </a:r>
            <a:r>
              <a:rPr lang="en-US" dirty="0" err="1"/>
              <a:t>relacionados</a:t>
            </a:r>
            <a:r>
              <a:rPr lang="en-US" dirty="0"/>
              <a:t> con perfumes.</a:t>
            </a:r>
          </a:p>
          <a:p>
            <a:pPr indent="-228600">
              <a:lnSpc>
                <a:spcPct val="90000"/>
              </a:lnSpc>
              <a:spcAft>
                <a:spcPts val="600"/>
              </a:spcAft>
              <a:buFont typeface="Arial" panose="020B0604020202020204" pitchFamily="34" charset="0"/>
              <a:buChar char="•"/>
            </a:pPr>
            <a:r>
              <a:rPr lang="en-US" b="1" dirty="0" err="1"/>
              <a:t>Limpieza</a:t>
            </a:r>
            <a:r>
              <a:rPr lang="en-US" b="1" dirty="0"/>
              <a:t> y </a:t>
            </a:r>
            <a:r>
              <a:rPr lang="en-US" b="1" dirty="0" err="1"/>
              <a:t>Preprocesamiento</a:t>
            </a:r>
            <a:r>
              <a:rPr lang="en-US" b="1" dirty="0"/>
              <a:t> de Datos</a:t>
            </a:r>
            <a:r>
              <a:rPr lang="en-US" dirty="0"/>
              <a:t>: </a:t>
            </a:r>
            <a:r>
              <a:rPr lang="en-US" dirty="0" err="1"/>
              <a:t>Limpieza</a:t>
            </a:r>
            <a:r>
              <a:rPr lang="en-US" dirty="0"/>
              <a:t> y </a:t>
            </a:r>
            <a:r>
              <a:rPr lang="en-US" dirty="0" err="1"/>
              <a:t>estructuración</a:t>
            </a:r>
            <a:r>
              <a:rPr lang="en-US" dirty="0"/>
              <a:t> de </a:t>
            </a:r>
            <a:r>
              <a:rPr lang="en-US" dirty="0" err="1"/>
              <a:t>los</a:t>
            </a:r>
            <a:r>
              <a:rPr lang="en-US" dirty="0"/>
              <a:t> </a:t>
            </a:r>
            <a:r>
              <a:rPr lang="en-US" dirty="0" err="1"/>
              <a:t>datos</a:t>
            </a:r>
            <a:r>
              <a:rPr lang="en-US" dirty="0"/>
              <a:t> para </a:t>
            </a:r>
            <a:r>
              <a:rPr lang="en-US" dirty="0" err="1"/>
              <a:t>prepararlos</a:t>
            </a:r>
            <a:r>
              <a:rPr lang="en-US" dirty="0"/>
              <a:t> para </a:t>
            </a:r>
            <a:r>
              <a:rPr lang="en-US" dirty="0" err="1"/>
              <a:t>el</a:t>
            </a:r>
            <a:r>
              <a:rPr lang="en-US" dirty="0"/>
              <a:t> </a:t>
            </a:r>
            <a:r>
              <a:rPr lang="en-US" dirty="0" err="1"/>
              <a:t>análisis</a:t>
            </a:r>
            <a:r>
              <a:rPr lang="en-US" dirty="0"/>
              <a:t>.</a:t>
            </a:r>
          </a:p>
          <a:p>
            <a:pPr indent="-228600">
              <a:lnSpc>
                <a:spcPct val="90000"/>
              </a:lnSpc>
              <a:spcAft>
                <a:spcPts val="600"/>
              </a:spcAft>
              <a:buFont typeface="Arial" panose="020B0604020202020204" pitchFamily="34" charset="0"/>
              <a:buChar char="•"/>
            </a:pPr>
            <a:r>
              <a:rPr lang="en-US" b="1" dirty="0" err="1"/>
              <a:t>Análisis</a:t>
            </a:r>
            <a:r>
              <a:rPr lang="en-US" b="1" dirty="0"/>
              <a:t> </a:t>
            </a:r>
            <a:r>
              <a:rPr lang="en-US" b="1" dirty="0" err="1"/>
              <a:t>Exploratorio</a:t>
            </a:r>
            <a:r>
              <a:rPr lang="en-US" b="1" dirty="0"/>
              <a:t> de Datos (EDA)</a:t>
            </a:r>
            <a:r>
              <a:rPr lang="en-US" dirty="0"/>
              <a:t>: </a:t>
            </a:r>
            <a:r>
              <a:rPr lang="en-US" dirty="0" err="1"/>
              <a:t>Exploración</a:t>
            </a:r>
            <a:r>
              <a:rPr lang="en-US" dirty="0"/>
              <a:t> de </a:t>
            </a:r>
            <a:r>
              <a:rPr lang="en-US" dirty="0" err="1"/>
              <a:t>los</a:t>
            </a:r>
            <a:r>
              <a:rPr lang="en-US" dirty="0"/>
              <a:t> </a:t>
            </a:r>
            <a:r>
              <a:rPr lang="en-US" dirty="0" err="1"/>
              <a:t>datos</a:t>
            </a:r>
            <a:r>
              <a:rPr lang="en-US" dirty="0"/>
              <a:t> para </a:t>
            </a:r>
            <a:r>
              <a:rPr lang="en-US" dirty="0" err="1"/>
              <a:t>identificar</a:t>
            </a:r>
            <a:r>
              <a:rPr lang="en-US" dirty="0"/>
              <a:t> patrones, </a:t>
            </a:r>
            <a:r>
              <a:rPr lang="en-US" dirty="0" err="1"/>
              <a:t>tendencias</a:t>
            </a:r>
            <a:r>
              <a:rPr lang="en-US" dirty="0"/>
              <a:t> y </a:t>
            </a:r>
            <a:r>
              <a:rPr lang="en-US" dirty="0" err="1"/>
              <a:t>descubrimientos</a:t>
            </a:r>
            <a:r>
              <a:rPr lang="en-US" dirty="0"/>
              <a:t> importantes.</a:t>
            </a:r>
          </a:p>
          <a:p>
            <a:pPr indent="-228600">
              <a:lnSpc>
                <a:spcPct val="90000"/>
              </a:lnSpc>
              <a:spcAft>
                <a:spcPts val="600"/>
              </a:spcAft>
              <a:buFont typeface="Arial" panose="020B0604020202020204" pitchFamily="34" charset="0"/>
              <a:buChar char="•"/>
            </a:pPr>
            <a:r>
              <a:rPr lang="en-US" b="1" dirty="0"/>
              <a:t>Visualización de Datos</a:t>
            </a:r>
            <a:r>
              <a:rPr lang="en-US" dirty="0"/>
              <a:t>: </a:t>
            </a:r>
            <a:r>
              <a:rPr lang="en-US" dirty="0" err="1"/>
              <a:t>Creación</a:t>
            </a:r>
            <a:r>
              <a:rPr lang="en-US" dirty="0"/>
              <a:t> de gráficos y </a:t>
            </a:r>
            <a:r>
              <a:rPr lang="en-US" dirty="0" err="1"/>
              <a:t>diagramas</a:t>
            </a:r>
            <a:r>
              <a:rPr lang="en-US" dirty="0"/>
              <a:t> para </a:t>
            </a:r>
            <a:r>
              <a:rPr lang="en-US" dirty="0" err="1"/>
              <a:t>visualizar</a:t>
            </a:r>
            <a:r>
              <a:rPr lang="en-US" dirty="0"/>
              <a:t> </a:t>
            </a:r>
            <a:r>
              <a:rPr lang="en-US" dirty="0" err="1"/>
              <a:t>los</a:t>
            </a:r>
            <a:r>
              <a:rPr lang="en-US" dirty="0"/>
              <a:t> </a:t>
            </a:r>
            <a:r>
              <a:rPr lang="en-US" dirty="0" err="1"/>
              <a:t>hallazgos</a:t>
            </a:r>
            <a:r>
              <a:rPr lang="en-US" dirty="0"/>
              <a:t> de manera </a:t>
            </a:r>
            <a:r>
              <a:rPr lang="en-US" dirty="0" err="1"/>
              <a:t>efectiva</a:t>
            </a:r>
            <a:r>
              <a:rPr lang="en-US" dirty="0"/>
              <a:t>.</a:t>
            </a:r>
          </a:p>
          <a:p>
            <a:pPr indent="-228600">
              <a:lnSpc>
                <a:spcPct val="90000"/>
              </a:lnSpc>
              <a:spcAft>
                <a:spcPts val="600"/>
              </a:spcAft>
              <a:buFont typeface="Arial" panose="020B0604020202020204" pitchFamily="34" charset="0"/>
              <a:buChar char="•"/>
            </a:pPr>
            <a:r>
              <a:rPr lang="en-US" b="1" dirty="0" err="1"/>
              <a:t>Modelado</a:t>
            </a:r>
            <a:r>
              <a:rPr lang="en-US" b="1" dirty="0"/>
              <a:t> y </a:t>
            </a:r>
            <a:r>
              <a:rPr lang="en-US" b="1" dirty="0" err="1"/>
              <a:t>Predicciones</a:t>
            </a:r>
            <a:r>
              <a:rPr lang="en-US" dirty="0"/>
              <a:t>: Desarrollo de </a:t>
            </a:r>
            <a:r>
              <a:rPr lang="en-US" dirty="0" err="1"/>
              <a:t>modelos</a:t>
            </a:r>
            <a:r>
              <a:rPr lang="en-US" dirty="0"/>
              <a:t> </a:t>
            </a:r>
            <a:r>
              <a:rPr lang="en-US" dirty="0" err="1"/>
              <a:t>predictivos</a:t>
            </a:r>
            <a:r>
              <a:rPr lang="en-US" dirty="0"/>
              <a:t> para </a:t>
            </a:r>
            <a:r>
              <a:rPr lang="en-US" dirty="0" err="1"/>
              <a:t>anticipar</a:t>
            </a:r>
            <a:r>
              <a:rPr lang="en-US" dirty="0"/>
              <a:t> las </a:t>
            </a:r>
            <a:r>
              <a:rPr lang="en-US" dirty="0" err="1"/>
              <a:t>preferencias</a:t>
            </a:r>
            <a:r>
              <a:rPr lang="en-US" dirty="0"/>
              <a:t> y </a:t>
            </a:r>
            <a:r>
              <a:rPr lang="en-US" dirty="0" err="1"/>
              <a:t>el</a:t>
            </a:r>
            <a:r>
              <a:rPr lang="en-US" dirty="0"/>
              <a:t> </a:t>
            </a:r>
            <a:r>
              <a:rPr lang="en-US" dirty="0" err="1"/>
              <a:t>éxito</a:t>
            </a:r>
            <a:r>
              <a:rPr lang="en-US" dirty="0"/>
              <a:t> de </a:t>
            </a:r>
            <a:r>
              <a:rPr lang="en-US" dirty="0" err="1"/>
              <a:t>los</a:t>
            </a:r>
            <a:r>
              <a:rPr lang="en-US" dirty="0"/>
              <a:t> perfumes.</a:t>
            </a:r>
          </a:p>
          <a:p>
            <a:pPr indent="-228600">
              <a:lnSpc>
                <a:spcPct val="90000"/>
              </a:lnSpc>
              <a:spcAft>
                <a:spcPts val="600"/>
              </a:spcAft>
              <a:buFont typeface="Arial" panose="020B0604020202020204" pitchFamily="34" charset="0"/>
              <a:buChar char="•"/>
            </a:pPr>
            <a:r>
              <a:rPr lang="en-US" b="1" dirty="0" err="1"/>
              <a:t>Conclusiones</a:t>
            </a:r>
            <a:r>
              <a:rPr lang="en-US" b="1" dirty="0"/>
              <a:t> y Conocimientos</a:t>
            </a:r>
            <a:r>
              <a:rPr lang="en-US" dirty="0"/>
              <a:t>: </a:t>
            </a:r>
            <a:r>
              <a:rPr lang="en-US" dirty="0" err="1"/>
              <a:t>Resumen</a:t>
            </a:r>
            <a:r>
              <a:rPr lang="en-US" dirty="0"/>
              <a:t> de </a:t>
            </a:r>
            <a:r>
              <a:rPr lang="en-US" dirty="0" err="1"/>
              <a:t>los</a:t>
            </a:r>
            <a:r>
              <a:rPr lang="en-US" dirty="0"/>
              <a:t> </a:t>
            </a:r>
            <a:r>
              <a:rPr lang="en-US" dirty="0" err="1"/>
              <a:t>resultados</a:t>
            </a:r>
            <a:r>
              <a:rPr lang="en-US" dirty="0"/>
              <a:t> </a:t>
            </a:r>
            <a:r>
              <a:rPr lang="en-US" dirty="0" err="1"/>
              <a:t>obtenidos</a:t>
            </a:r>
            <a:r>
              <a:rPr lang="en-US" dirty="0"/>
              <a:t> y las </a:t>
            </a:r>
            <a:r>
              <a:rPr lang="en-US" dirty="0" err="1"/>
              <a:t>conclusiones</a:t>
            </a:r>
            <a:r>
              <a:rPr lang="en-US" dirty="0"/>
              <a:t> más relevantes </a:t>
            </a:r>
            <a:r>
              <a:rPr lang="en-US" dirty="0" err="1"/>
              <a:t>derivadas</a:t>
            </a:r>
            <a:r>
              <a:rPr lang="en-US" dirty="0"/>
              <a:t> del </a:t>
            </a:r>
            <a:r>
              <a:rPr lang="en-US" dirty="0" err="1"/>
              <a:t>análisis</a:t>
            </a:r>
            <a:r>
              <a:rPr lang="en-US" dirty="0"/>
              <a:t>.</a:t>
            </a:r>
          </a:p>
        </p:txBody>
      </p:sp>
    </p:spTree>
    <p:extLst>
      <p:ext uri="{BB962C8B-B14F-4D97-AF65-F5344CB8AC3E}">
        <p14:creationId xmlns:p14="http://schemas.microsoft.com/office/powerpoint/2010/main" val="1504946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2B573B51-C170-49C0-A3D9-8D99730C45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9924" y="2"/>
            <a:ext cx="7602076" cy="470844"/>
          </a:xfrm>
          <a:custGeom>
            <a:avLst/>
            <a:gdLst>
              <a:gd name="connsiteX0" fmla="*/ 9683888 w 9683888"/>
              <a:gd name="connsiteY0" fmla="*/ 0 h 743457"/>
              <a:gd name="connsiteX1" fmla="*/ 0 w 9683888"/>
              <a:gd name="connsiteY1" fmla="*/ 0 h 743457"/>
              <a:gd name="connsiteX2" fmla="*/ 0 w 9683888"/>
              <a:gd name="connsiteY2" fmla="*/ 365878 h 743457"/>
              <a:gd name="connsiteX3" fmla="*/ 11844 w 9683888"/>
              <a:gd name="connsiteY3" fmla="*/ 367909 h 743457"/>
              <a:gd name="connsiteX4" fmla="*/ 106208 w 9683888"/>
              <a:gd name="connsiteY4" fmla="*/ 385974 h 743457"/>
              <a:gd name="connsiteX5" fmla="*/ 183667 w 9683888"/>
              <a:gd name="connsiteY5" fmla="*/ 399162 h 743457"/>
              <a:gd name="connsiteX6" fmla="*/ 292430 w 9683888"/>
              <a:gd name="connsiteY6" fmla="*/ 390408 h 743457"/>
              <a:gd name="connsiteX7" fmla="*/ 386942 w 9683888"/>
              <a:gd name="connsiteY7" fmla="*/ 395582 h 743457"/>
              <a:gd name="connsiteX8" fmla="*/ 485751 w 9683888"/>
              <a:gd name="connsiteY8" fmla="*/ 408404 h 743457"/>
              <a:gd name="connsiteX9" fmla="*/ 604107 w 9683888"/>
              <a:gd name="connsiteY9" fmla="*/ 418647 h 743457"/>
              <a:gd name="connsiteX10" fmla="*/ 694081 w 9683888"/>
              <a:gd name="connsiteY10" fmla="*/ 449524 h 743457"/>
              <a:gd name="connsiteX11" fmla="*/ 762452 w 9683888"/>
              <a:gd name="connsiteY11" fmla="*/ 456090 h 743457"/>
              <a:gd name="connsiteX12" fmla="*/ 987872 w 9683888"/>
              <a:gd name="connsiteY12" fmla="*/ 481862 h 743457"/>
              <a:gd name="connsiteX13" fmla="*/ 1077163 w 9683888"/>
              <a:gd name="connsiteY13" fmla="*/ 524467 h 743457"/>
              <a:gd name="connsiteX14" fmla="*/ 1258716 w 9683888"/>
              <a:gd name="connsiteY14" fmla="*/ 587975 h 743457"/>
              <a:gd name="connsiteX15" fmla="*/ 1298056 w 9683888"/>
              <a:gd name="connsiteY15" fmla="*/ 595413 h 743457"/>
              <a:gd name="connsiteX16" fmla="*/ 1327017 w 9683888"/>
              <a:gd name="connsiteY16" fmla="*/ 617412 h 743457"/>
              <a:gd name="connsiteX17" fmla="*/ 1347909 w 9683888"/>
              <a:gd name="connsiteY17" fmla="*/ 620209 h 743457"/>
              <a:gd name="connsiteX18" fmla="*/ 1421792 w 9683888"/>
              <a:gd name="connsiteY18" fmla="*/ 626139 h 743457"/>
              <a:gd name="connsiteX19" fmla="*/ 1519789 w 9683888"/>
              <a:gd name="connsiteY19" fmla="*/ 645011 h 743457"/>
              <a:gd name="connsiteX20" fmla="*/ 1620886 w 9683888"/>
              <a:gd name="connsiteY20" fmla="*/ 687715 h 743457"/>
              <a:gd name="connsiteX21" fmla="*/ 1676745 w 9683888"/>
              <a:gd name="connsiteY21" fmla="*/ 690130 h 743457"/>
              <a:gd name="connsiteX22" fmla="*/ 1832228 w 9683888"/>
              <a:gd name="connsiteY22" fmla="*/ 690860 h 743457"/>
              <a:gd name="connsiteX23" fmla="*/ 1980464 w 9683888"/>
              <a:gd name="connsiteY23" fmla="*/ 704858 h 743457"/>
              <a:gd name="connsiteX24" fmla="*/ 2051150 w 9683888"/>
              <a:gd name="connsiteY24" fmla="*/ 711187 h 743457"/>
              <a:gd name="connsiteX25" fmla="*/ 2162824 w 9683888"/>
              <a:gd name="connsiteY25" fmla="*/ 709178 h 743457"/>
              <a:gd name="connsiteX26" fmla="*/ 2259859 w 9683888"/>
              <a:gd name="connsiteY26" fmla="*/ 718188 h 743457"/>
              <a:gd name="connsiteX27" fmla="*/ 2378290 w 9683888"/>
              <a:gd name="connsiteY27" fmla="*/ 738748 h 743457"/>
              <a:gd name="connsiteX28" fmla="*/ 2407828 w 9683888"/>
              <a:gd name="connsiteY28" fmla="*/ 743457 h 743457"/>
              <a:gd name="connsiteX29" fmla="*/ 2428936 w 9683888"/>
              <a:gd name="connsiteY29" fmla="*/ 734697 h 743457"/>
              <a:gd name="connsiteX30" fmla="*/ 2646106 w 9683888"/>
              <a:gd name="connsiteY30" fmla="*/ 660204 h 743457"/>
              <a:gd name="connsiteX31" fmla="*/ 2799920 w 9683888"/>
              <a:gd name="connsiteY31" fmla="*/ 630451 h 743457"/>
              <a:gd name="connsiteX32" fmla="*/ 2953556 w 9683888"/>
              <a:gd name="connsiteY32" fmla="*/ 607173 h 743457"/>
              <a:gd name="connsiteX33" fmla="*/ 3009839 w 9683888"/>
              <a:gd name="connsiteY33" fmla="*/ 601743 h 743457"/>
              <a:gd name="connsiteX34" fmla="*/ 3115016 w 9683888"/>
              <a:gd name="connsiteY34" fmla="*/ 584982 h 743457"/>
              <a:gd name="connsiteX35" fmla="*/ 3185844 w 9683888"/>
              <a:gd name="connsiteY35" fmla="*/ 595356 h 743457"/>
              <a:gd name="connsiteX36" fmla="*/ 3246013 w 9683888"/>
              <a:gd name="connsiteY36" fmla="*/ 592418 h 743457"/>
              <a:gd name="connsiteX37" fmla="*/ 3313565 w 9683888"/>
              <a:gd name="connsiteY37" fmla="*/ 574138 h 743457"/>
              <a:gd name="connsiteX38" fmla="*/ 3414143 w 9683888"/>
              <a:gd name="connsiteY38" fmla="*/ 553730 h 743457"/>
              <a:gd name="connsiteX39" fmla="*/ 3552895 w 9683888"/>
              <a:gd name="connsiteY39" fmla="*/ 548563 h 743457"/>
              <a:gd name="connsiteX40" fmla="*/ 3753012 w 9683888"/>
              <a:gd name="connsiteY40" fmla="*/ 599520 h 743457"/>
              <a:gd name="connsiteX41" fmla="*/ 3804392 w 9683888"/>
              <a:gd name="connsiteY41" fmla="*/ 604131 h 743457"/>
              <a:gd name="connsiteX42" fmla="*/ 3916696 w 9683888"/>
              <a:gd name="connsiteY42" fmla="*/ 606540 h 743457"/>
              <a:gd name="connsiteX43" fmla="*/ 4063849 w 9683888"/>
              <a:gd name="connsiteY43" fmla="*/ 604058 h 743457"/>
              <a:gd name="connsiteX44" fmla="*/ 4172179 w 9683888"/>
              <a:gd name="connsiteY44" fmla="*/ 592355 h 743457"/>
              <a:gd name="connsiteX45" fmla="*/ 4276294 w 9683888"/>
              <a:gd name="connsiteY45" fmla="*/ 587119 h 743457"/>
              <a:gd name="connsiteX46" fmla="*/ 4411090 w 9683888"/>
              <a:gd name="connsiteY46" fmla="*/ 575600 h 743457"/>
              <a:gd name="connsiteX47" fmla="*/ 4540465 w 9683888"/>
              <a:gd name="connsiteY47" fmla="*/ 567464 h 743457"/>
              <a:gd name="connsiteX48" fmla="*/ 4545352 w 9683888"/>
              <a:gd name="connsiteY48" fmla="*/ 555554 h 743457"/>
              <a:gd name="connsiteX49" fmla="*/ 4564014 w 9683888"/>
              <a:gd name="connsiteY49" fmla="*/ 553660 h 743457"/>
              <a:gd name="connsiteX50" fmla="*/ 4568602 w 9683888"/>
              <a:gd name="connsiteY50" fmla="*/ 550913 h 743457"/>
              <a:gd name="connsiteX51" fmla="*/ 4595289 w 9683888"/>
              <a:gd name="connsiteY51" fmla="*/ 537407 h 743457"/>
              <a:gd name="connsiteX52" fmla="*/ 4739026 w 9683888"/>
              <a:gd name="connsiteY52" fmla="*/ 532483 h 743457"/>
              <a:gd name="connsiteX53" fmla="*/ 5061335 w 9683888"/>
              <a:gd name="connsiteY53" fmla="*/ 545635 h 743457"/>
              <a:gd name="connsiteX54" fmla="*/ 5338634 w 9683888"/>
              <a:gd name="connsiteY54" fmla="*/ 595754 h 743457"/>
              <a:gd name="connsiteX55" fmla="*/ 5529430 w 9683888"/>
              <a:gd name="connsiteY55" fmla="*/ 606335 h 743457"/>
              <a:gd name="connsiteX56" fmla="*/ 5604039 w 9683888"/>
              <a:gd name="connsiteY56" fmla="*/ 607676 h 743457"/>
              <a:gd name="connsiteX57" fmla="*/ 5625281 w 9683888"/>
              <a:gd name="connsiteY57" fmla="*/ 617253 h 743457"/>
              <a:gd name="connsiteX58" fmla="*/ 5628138 w 9683888"/>
              <a:gd name="connsiteY58" fmla="*/ 615483 h 743457"/>
              <a:gd name="connsiteX59" fmla="*/ 5653593 w 9683888"/>
              <a:gd name="connsiteY59" fmla="*/ 617873 h 743457"/>
              <a:gd name="connsiteX60" fmla="*/ 5658658 w 9683888"/>
              <a:gd name="connsiteY60" fmla="*/ 624279 h 743457"/>
              <a:gd name="connsiteX61" fmla="*/ 5675963 w 9683888"/>
              <a:gd name="connsiteY61" fmla="*/ 627762 h 743457"/>
              <a:gd name="connsiteX62" fmla="*/ 5709625 w 9683888"/>
              <a:gd name="connsiteY62" fmla="*/ 639593 h 743457"/>
              <a:gd name="connsiteX63" fmla="*/ 5716324 w 9683888"/>
              <a:gd name="connsiteY63" fmla="*/ 637148 h 743457"/>
              <a:gd name="connsiteX64" fmla="*/ 5767720 w 9683888"/>
              <a:gd name="connsiteY64" fmla="*/ 647737 h 743457"/>
              <a:gd name="connsiteX65" fmla="*/ 5768619 w 9683888"/>
              <a:gd name="connsiteY65" fmla="*/ 645671 h 743457"/>
              <a:gd name="connsiteX66" fmla="*/ 5858696 w 9683888"/>
              <a:gd name="connsiteY66" fmla="*/ 628099 h 743457"/>
              <a:gd name="connsiteX67" fmla="*/ 5935260 w 9683888"/>
              <a:gd name="connsiteY67" fmla="*/ 596904 h 743457"/>
              <a:gd name="connsiteX68" fmla="*/ 5946176 w 9683888"/>
              <a:gd name="connsiteY68" fmla="*/ 597874 h 743457"/>
              <a:gd name="connsiteX69" fmla="*/ 5946447 w 9683888"/>
              <a:gd name="connsiteY69" fmla="*/ 597396 h 743457"/>
              <a:gd name="connsiteX70" fmla="*/ 5958069 w 9683888"/>
              <a:gd name="connsiteY70" fmla="*/ 597432 h 743457"/>
              <a:gd name="connsiteX71" fmla="*/ 5966081 w 9683888"/>
              <a:gd name="connsiteY71" fmla="*/ 599643 h 743457"/>
              <a:gd name="connsiteX72" fmla="*/ 5987259 w 9683888"/>
              <a:gd name="connsiteY72" fmla="*/ 601523 h 743457"/>
              <a:gd name="connsiteX73" fmla="*/ 5994905 w 9683888"/>
              <a:gd name="connsiteY73" fmla="*/ 598873 h 743457"/>
              <a:gd name="connsiteX74" fmla="*/ 6054803 w 9683888"/>
              <a:gd name="connsiteY74" fmla="*/ 541202 h 743457"/>
              <a:gd name="connsiteX75" fmla="*/ 6188672 w 9683888"/>
              <a:gd name="connsiteY75" fmla="*/ 496389 h 743457"/>
              <a:gd name="connsiteX76" fmla="*/ 6323280 w 9683888"/>
              <a:gd name="connsiteY76" fmla="*/ 458013 h 743457"/>
              <a:gd name="connsiteX77" fmla="*/ 6457257 w 9683888"/>
              <a:gd name="connsiteY77" fmla="*/ 414621 h 743457"/>
              <a:gd name="connsiteX78" fmla="*/ 6530019 w 9683888"/>
              <a:gd name="connsiteY78" fmla="*/ 423168 h 743457"/>
              <a:gd name="connsiteX79" fmla="*/ 6626800 w 9683888"/>
              <a:gd name="connsiteY79" fmla="*/ 375078 h 743457"/>
              <a:gd name="connsiteX80" fmla="*/ 6689231 w 9683888"/>
              <a:gd name="connsiteY80" fmla="*/ 353501 h 743457"/>
              <a:gd name="connsiteX81" fmla="*/ 6726440 w 9683888"/>
              <a:gd name="connsiteY81" fmla="*/ 340276 h 743457"/>
              <a:gd name="connsiteX82" fmla="*/ 6835228 w 9683888"/>
              <a:gd name="connsiteY82" fmla="*/ 329393 h 743457"/>
              <a:gd name="connsiteX83" fmla="*/ 7039363 w 9683888"/>
              <a:gd name="connsiteY83" fmla="*/ 370823 h 743457"/>
              <a:gd name="connsiteX84" fmla="*/ 7095156 w 9683888"/>
              <a:gd name="connsiteY84" fmla="*/ 366075 h 743457"/>
              <a:gd name="connsiteX85" fmla="*/ 7187061 w 9683888"/>
              <a:gd name="connsiteY85" fmla="*/ 383876 h 743457"/>
              <a:gd name="connsiteX86" fmla="*/ 7295039 w 9683888"/>
              <a:gd name="connsiteY86" fmla="*/ 355046 h 743457"/>
              <a:gd name="connsiteX87" fmla="*/ 7373651 w 9683888"/>
              <a:gd name="connsiteY87" fmla="*/ 322299 h 743457"/>
              <a:gd name="connsiteX88" fmla="*/ 7418964 w 9683888"/>
              <a:gd name="connsiteY88" fmla="*/ 308685 h 743457"/>
              <a:gd name="connsiteX89" fmla="*/ 7450568 w 9683888"/>
              <a:gd name="connsiteY89" fmla="*/ 293511 h 743457"/>
              <a:gd name="connsiteX90" fmla="*/ 7538380 w 9683888"/>
              <a:gd name="connsiteY90" fmla="*/ 283235 h 743457"/>
              <a:gd name="connsiteX91" fmla="*/ 7786348 w 9683888"/>
              <a:gd name="connsiteY91" fmla="*/ 225377 h 743457"/>
              <a:gd name="connsiteX92" fmla="*/ 7849534 w 9683888"/>
              <a:gd name="connsiteY92" fmla="*/ 245434 h 743457"/>
              <a:gd name="connsiteX93" fmla="*/ 7981165 w 9683888"/>
              <a:gd name="connsiteY93" fmla="*/ 222252 h 743457"/>
              <a:gd name="connsiteX94" fmla="*/ 8171882 w 9683888"/>
              <a:gd name="connsiteY94" fmla="*/ 222497 h 743457"/>
              <a:gd name="connsiteX95" fmla="*/ 8242270 w 9683888"/>
              <a:gd name="connsiteY95" fmla="*/ 180535 h 743457"/>
              <a:gd name="connsiteX96" fmla="*/ 8490152 w 9683888"/>
              <a:gd name="connsiteY96" fmla="*/ 209193 h 743457"/>
              <a:gd name="connsiteX97" fmla="*/ 8622272 w 9683888"/>
              <a:gd name="connsiteY97" fmla="*/ 188859 h 743457"/>
              <a:gd name="connsiteX98" fmla="*/ 8738606 w 9683888"/>
              <a:gd name="connsiteY98" fmla="*/ 208945 h 743457"/>
              <a:gd name="connsiteX99" fmla="*/ 8831307 w 9683888"/>
              <a:gd name="connsiteY99" fmla="*/ 207738 h 743457"/>
              <a:gd name="connsiteX100" fmla="*/ 8891432 w 9683888"/>
              <a:gd name="connsiteY100" fmla="*/ 184510 h 743457"/>
              <a:gd name="connsiteX101" fmla="*/ 8946980 w 9683888"/>
              <a:gd name="connsiteY101" fmla="*/ 145578 h 743457"/>
              <a:gd name="connsiteX102" fmla="*/ 9107760 w 9683888"/>
              <a:gd name="connsiteY102" fmla="*/ 128052 h 743457"/>
              <a:gd name="connsiteX103" fmla="*/ 9195623 w 9683888"/>
              <a:gd name="connsiteY103" fmla="*/ 100212 h 743457"/>
              <a:gd name="connsiteX104" fmla="*/ 9256898 w 9683888"/>
              <a:gd name="connsiteY104" fmla="*/ 73900 h 743457"/>
              <a:gd name="connsiteX105" fmla="*/ 9351740 w 9683888"/>
              <a:gd name="connsiteY105" fmla="*/ 80439 h 743457"/>
              <a:gd name="connsiteX106" fmla="*/ 9539796 w 9683888"/>
              <a:gd name="connsiteY106" fmla="*/ 87069 h 743457"/>
              <a:gd name="connsiteX107" fmla="*/ 9619109 w 9683888"/>
              <a:gd name="connsiteY107" fmla="*/ 39994 h 7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683888" h="743457">
                <a:moveTo>
                  <a:pt x="9683888" y="0"/>
                </a:moveTo>
                <a:lnTo>
                  <a:pt x="0" y="0"/>
                </a:lnTo>
                <a:lnTo>
                  <a:pt x="0" y="365878"/>
                </a:lnTo>
                <a:lnTo>
                  <a:pt x="11844" y="367909"/>
                </a:lnTo>
                <a:cubicBezTo>
                  <a:pt x="50423" y="374387"/>
                  <a:pt x="87879" y="380746"/>
                  <a:pt x="106208" y="385974"/>
                </a:cubicBezTo>
                <a:cubicBezTo>
                  <a:pt x="119919" y="389979"/>
                  <a:pt x="149687" y="402128"/>
                  <a:pt x="183667" y="399162"/>
                </a:cubicBezTo>
                <a:cubicBezTo>
                  <a:pt x="228274" y="394575"/>
                  <a:pt x="256969" y="398315"/>
                  <a:pt x="292430" y="390408"/>
                </a:cubicBezTo>
                <a:cubicBezTo>
                  <a:pt x="325377" y="395694"/>
                  <a:pt x="374510" y="420053"/>
                  <a:pt x="386942" y="395582"/>
                </a:cubicBezTo>
                <a:cubicBezTo>
                  <a:pt x="400429" y="416427"/>
                  <a:pt x="451168" y="399411"/>
                  <a:pt x="485751" y="408404"/>
                </a:cubicBezTo>
                <a:cubicBezTo>
                  <a:pt x="520399" y="423586"/>
                  <a:pt x="570416" y="404235"/>
                  <a:pt x="604107" y="418647"/>
                </a:cubicBezTo>
                <a:cubicBezTo>
                  <a:pt x="633631" y="425521"/>
                  <a:pt x="672063" y="446364"/>
                  <a:pt x="694081" y="449524"/>
                </a:cubicBezTo>
                <a:cubicBezTo>
                  <a:pt x="700528" y="463278"/>
                  <a:pt x="713487" y="450700"/>
                  <a:pt x="762452" y="456090"/>
                </a:cubicBezTo>
                <a:cubicBezTo>
                  <a:pt x="811417" y="461479"/>
                  <a:pt x="935420" y="470466"/>
                  <a:pt x="987872" y="481862"/>
                </a:cubicBezTo>
                <a:cubicBezTo>
                  <a:pt x="1018493" y="475799"/>
                  <a:pt x="1019470" y="516810"/>
                  <a:pt x="1077163" y="524467"/>
                </a:cubicBezTo>
                <a:cubicBezTo>
                  <a:pt x="1124222" y="535807"/>
                  <a:pt x="1202940" y="574855"/>
                  <a:pt x="1258716" y="587975"/>
                </a:cubicBezTo>
                <a:cubicBezTo>
                  <a:pt x="1274181" y="586466"/>
                  <a:pt x="1286859" y="589632"/>
                  <a:pt x="1298056" y="595413"/>
                </a:cubicBezTo>
                <a:lnTo>
                  <a:pt x="1327017" y="617412"/>
                </a:lnTo>
                <a:lnTo>
                  <a:pt x="1347909" y="620209"/>
                </a:lnTo>
                <a:cubicBezTo>
                  <a:pt x="1377004" y="628445"/>
                  <a:pt x="1394712" y="616344"/>
                  <a:pt x="1421792" y="626139"/>
                </a:cubicBezTo>
                <a:cubicBezTo>
                  <a:pt x="1466260" y="647543"/>
                  <a:pt x="1506099" y="610975"/>
                  <a:pt x="1519789" y="645011"/>
                </a:cubicBezTo>
                <a:cubicBezTo>
                  <a:pt x="1556219" y="665699"/>
                  <a:pt x="1578776" y="668950"/>
                  <a:pt x="1620886" y="687715"/>
                </a:cubicBezTo>
                <a:cubicBezTo>
                  <a:pt x="1658228" y="693647"/>
                  <a:pt x="1636224" y="694371"/>
                  <a:pt x="1676745" y="690130"/>
                </a:cubicBezTo>
                <a:cubicBezTo>
                  <a:pt x="1713709" y="697532"/>
                  <a:pt x="1774627" y="701403"/>
                  <a:pt x="1832228" y="690860"/>
                </a:cubicBezTo>
                <a:cubicBezTo>
                  <a:pt x="1866586" y="689181"/>
                  <a:pt x="1949046" y="755765"/>
                  <a:pt x="1980464" y="704858"/>
                </a:cubicBezTo>
                <a:cubicBezTo>
                  <a:pt x="2001472" y="716610"/>
                  <a:pt x="2020758" y="710467"/>
                  <a:pt x="2051150" y="711187"/>
                </a:cubicBezTo>
                <a:cubicBezTo>
                  <a:pt x="2081543" y="711907"/>
                  <a:pt x="2117567" y="736153"/>
                  <a:pt x="2162824" y="709178"/>
                </a:cubicBezTo>
                <a:cubicBezTo>
                  <a:pt x="2219712" y="701824"/>
                  <a:pt x="2181421" y="742368"/>
                  <a:pt x="2259859" y="718188"/>
                </a:cubicBezTo>
                <a:cubicBezTo>
                  <a:pt x="2296623" y="733933"/>
                  <a:pt x="2337412" y="741012"/>
                  <a:pt x="2378290" y="738748"/>
                </a:cubicBezTo>
                <a:cubicBezTo>
                  <a:pt x="2380041" y="725410"/>
                  <a:pt x="2399659" y="741017"/>
                  <a:pt x="2407828" y="743457"/>
                </a:cubicBezTo>
                <a:cubicBezTo>
                  <a:pt x="2406113" y="735180"/>
                  <a:pt x="2421642" y="728742"/>
                  <a:pt x="2428936" y="734697"/>
                </a:cubicBezTo>
                <a:cubicBezTo>
                  <a:pt x="2468648" y="720822"/>
                  <a:pt x="2584275" y="677579"/>
                  <a:pt x="2646106" y="660204"/>
                </a:cubicBezTo>
                <a:cubicBezTo>
                  <a:pt x="2706894" y="652346"/>
                  <a:pt x="2738390" y="612318"/>
                  <a:pt x="2799920" y="630451"/>
                </a:cubicBezTo>
                <a:cubicBezTo>
                  <a:pt x="2856798" y="622940"/>
                  <a:pt x="2902940" y="602232"/>
                  <a:pt x="2953556" y="607173"/>
                </a:cubicBezTo>
                <a:cubicBezTo>
                  <a:pt x="2970626" y="593247"/>
                  <a:pt x="2988095" y="586399"/>
                  <a:pt x="3009839" y="601743"/>
                </a:cubicBezTo>
                <a:cubicBezTo>
                  <a:pt x="3046166" y="594868"/>
                  <a:pt x="3085682" y="586046"/>
                  <a:pt x="3115016" y="584982"/>
                </a:cubicBezTo>
                <a:cubicBezTo>
                  <a:pt x="3144992" y="587935"/>
                  <a:pt x="3158740" y="599045"/>
                  <a:pt x="3185844" y="595356"/>
                </a:cubicBezTo>
                <a:cubicBezTo>
                  <a:pt x="3209939" y="576197"/>
                  <a:pt x="3221731" y="614583"/>
                  <a:pt x="3246013" y="592418"/>
                </a:cubicBezTo>
                <a:cubicBezTo>
                  <a:pt x="3228976" y="565486"/>
                  <a:pt x="3320172" y="599686"/>
                  <a:pt x="3313565" y="574138"/>
                </a:cubicBezTo>
                <a:cubicBezTo>
                  <a:pt x="3341586" y="564515"/>
                  <a:pt x="3371901" y="555346"/>
                  <a:pt x="3414143" y="553730"/>
                </a:cubicBezTo>
                <a:cubicBezTo>
                  <a:pt x="3463229" y="557630"/>
                  <a:pt x="3476532" y="539673"/>
                  <a:pt x="3552895" y="548563"/>
                </a:cubicBezTo>
                <a:cubicBezTo>
                  <a:pt x="3620356" y="561042"/>
                  <a:pt x="3688830" y="574962"/>
                  <a:pt x="3753012" y="599520"/>
                </a:cubicBezTo>
                <a:cubicBezTo>
                  <a:pt x="3769580" y="615048"/>
                  <a:pt x="3777112" y="602961"/>
                  <a:pt x="3804392" y="604131"/>
                </a:cubicBezTo>
                <a:cubicBezTo>
                  <a:pt x="3831672" y="605301"/>
                  <a:pt x="3878076" y="605222"/>
                  <a:pt x="3916696" y="606540"/>
                </a:cubicBezTo>
                <a:cubicBezTo>
                  <a:pt x="3970533" y="603881"/>
                  <a:pt x="3981244" y="618066"/>
                  <a:pt x="4063849" y="604058"/>
                </a:cubicBezTo>
                <a:cubicBezTo>
                  <a:pt x="4074473" y="605185"/>
                  <a:pt x="4134611" y="589365"/>
                  <a:pt x="4172179" y="592355"/>
                </a:cubicBezTo>
                <a:cubicBezTo>
                  <a:pt x="4180554" y="576172"/>
                  <a:pt x="4255433" y="602075"/>
                  <a:pt x="4276294" y="587119"/>
                </a:cubicBezTo>
                <a:cubicBezTo>
                  <a:pt x="4326119" y="586973"/>
                  <a:pt x="4361692" y="573867"/>
                  <a:pt x="4411090" y="575600"/>
                </a:cubicBezTo>
                <a:cubicBezTo>
                  <a:pt x="4465125" y="575500"/>
                  <a:pt x="4518088" y="570805"/>
                  <a:pt x="4540465" y="567464"/>
                </a:cubicBezTo>
                <a:lnTo>
                  <a:pt x="4545352" y="555554"/>
                </a:lnTo>
                <a:lnTo>
                  <a:pt x="4564014" y="553660"/>
                </a:lnTo>
                <a:lnTo>
                  <a:pt x="4568602" y="550913"/>
                </a:lnTo>
                <a:cubicBezTo>
                  <a:pt x="4577353" y="545618"/>
                  <a:pt x="4586105" y="540734"/>
                  <a:pt x="4595289" y="537407"/>
                </a:cubicBezTo>
                <a:cubicBezTo>
                  <a:pt x="4623104" y="537511"/>
                  <a:pt x="4660764" y="533229"/>
                  <a:pt x="4739026" y="532483"/>
                </a:cubicBezTo>
                <a:cubicBezTo>
                  <a:pt x="4806238" y="527255"/>
                  <a:pt x="4944577" y="524439"/>
                  <a:pt x="5061335" y="545635"/>
                </a:cubicBezTo>
                <a:cubicBezTo>
                  <a:pt x="5167156" y="553533"/>
                  <a:pt x="5251789" y="586167"/>
                  <a:pt x="5338634" y="595754"/>
                </a:cubicBezTo>
                <a:cubicBezTo>
                  <a:pt x="5415763" y="589622"/>
                  <a:pt x="5434719" y="609365"/>
                  <a:pt x="5529430" y="606335"/>
                </a:cubicBezTo>
                <a:cubicBezTo>
                  <a:pt x="5534498" y="613561"/>
                  <a:pt x="5597157" y="603269"/>
                  <a:pt x="5604039" y="607676"/>
                </a:cubicBezTo>
                <a:lnTo>
                  <a:pt x="5625281" y="617253"/>
                </a:lnTo>
                <a:lnTo>
                  <a:pt x="5628138" y="615483"/>
                </a:lnTo>
                <a:cubicBezTo>
                  <a:pt x="5640641" y="612245"/>
                  <a:pt x="5648217" y="613966"/>
                  <a:pt x="5653593" y="617873"/>
                </a:cubicBezTo>
                <a:lnTo>
                  <a:pt x="5658658" y="624279"/>
                </a:lnTo>
                <a:lnTo>
                  <a:pt x="5675963" y="627762"/>
                </a:lnTo>
                <a:lnTo>
                  <a:pt x="5709625" y="639593"/>
                </a:lnTo>
                <a:lnTo>
                  <a:pt x="5716324" y="637148"/>
                </a:lnTo>
                <a:lnTo>
                  <a:pt x="5767720" y="647737"/>
                </a:lnTo>
                <a:lnTo>
                  <a:pt x="5768619" y="645671"/>
                </a:lnTo>
                <a:cubicBezTo>
                  <a:pt x="5776130" y="642927"/>
                  <a:pt x="5830922" y="636226"/>
                  <a:pt x="5858696" y="628099"/>
                </a:cubicBezTo>
                <a:lnTo>
                  <a:pt x="5935260" y="596904"/>
                </a:lnTo>
                <a:lnTo>
                  <a:pt x="5946176" y="597874"/>
                </a:lnTo>
                <a:lnTo>
                  <a:pt x="5946447" y="597396"/>
                </a:lnTo>
                <a:cubicBezTo>
                  <a:pt x="5948934" y="596546"/>
                  <a:pt x="5952567" y="596468"/>
                  <a:pt x="5958069" y="597432"/>
                </a:cubicBezTo>
                <a:lnTo>
                  <a:pt x="5966081" y="599643"/>
                </a:lnTo>
                <a:lnTo>
                  <a:pt x="5987259" y="601523"/>
                </a:lnTo>
                <a:lnTo>
                  <a:pt x="5994905" y="598873"/>
                </a:lnTo>
                <a:cubicBezTo>
                  <a:pt x="6020610" y="579716"/>
                  <a:pt x="6016968" y="560235"/>
                  <a:pt x="6054803" y="541202"/>
                </a:cubicBezTo>
                <a:cubicBezTo>
                  <a:pt x="6108247" y="527358"/>
                  <a:pt x="6130976" y="484538"/>
                  <a:pt x="6188672" y="496389"/>
                </a:cubicBezTo>
                <a:cubicBezTo>
                  <a:pt x="6238659" y="483279"/>
                  <a:pt x="6277194" y="458153"/>
                  <a:pt x="6323280" y="458013"/>
                </a:cubicBezTo>
                <a:cubicBezTo>
                  <a:pt x="6368044" y="444385"/>
                  <a:pt x="6422801" y="420428"/>
                  <a:pt x="6457257" y="414621"/>
                </a:cubicBezTo>
                <a:cubicBezTo>
                  <a:pt x="6483424" y="410645"/>
                  <a:pt x="6508964" y="423228"/>
                  <a:pt x="6530019" y="423168"/>
                </a:cubicBezTo>
                <a:cubicBezTo>
                  <a:pt x="6558276" y="416578"/>
                  <a:pt x="6600264" y="386690"/>
                  <a:pt x="6626800" y="375078"/>
                </a:cubicBezTo>
                <a:cubicBezTo>
                  <a:pt x="6664418" y="400828"/>
                  <a:pt x="6655535" y="354302"/>
                  <a:pt x="6689231" y="353501"/>
                </a:cubicBezTo>
                <a:cubicBezTo>
                  <a:pt x="6708837" y="361122"/>
                  <a:pt x="6719642" y="359485"/>
                  <a:pt x="6726440" y="340276"/>
                </a:cubicBezTo>
                <a:cubicBezTo>
                  <a:pt x="6818329" y="378763"/>
                  <a:pt x="6765502" y="328183"/>
                  <a:pt x="6835228" y="329393"/>
                </a:cubicBezTo>
                <a:cubicBezTo>
                  <a:pt x="6897464" y="335048"/>
                  <a:pt x="6962224" y="329085"/>
                  <a:pt x="7039363" y="370823"/>
                </a:cubicBezTo>
                <a:cubicBezTo>
                  <a:pt x="7056368" y="384567"/>
                  <a:pt x="7070539" y="363899"/>
                  <a:pt x="7095156" y="366075"/>
                </a:cubicBezTo>
                <a:cubicBezTo>
                  <a:pt x="7119772" y="368250"/>
                  <a:pt x="7153748" y="385714"/>
                  <a:pt x="7187061" y="383876"/>
                </a:cubicBezTo>
                <a:cubicBezTo>
                  <a:pt x="7242115" y="377604"/>
                  <a:pt x="7270954" y="334249"/>
                  <a:pt x="7295039" y="355046"/>
                </a:cubicBezTo>
                <a:cubicBezTo>
                  <a:pt x="7320104" y="344159"/>
                  <a:pt x="7343179" y="301443"/>
                  <a:pt x="7373651" y="322299"/>
                </a:cubicBezTo>
                <a:cubicBezTo>
                  <a:pt x="7367160" y="298575"/>
                  <a:pt x="7410095" y="329040"/>
                  <a:pt x="7418964" y="308685"/>
                </a:cubicBezTo>
                <a:cubicBezTo>
                  <a:pt x="7424243" y="291807"/>
                  <a:pt x="7438503" y="297117"/>
                  <a:pt x="7450568" y="293511"/>
                </a:cubicBezTo>
                <a:cubicBezTo>
                  <a:pt x="7461276" y="277652"/>
                  <a:pt x="7519437" y="275664"/>
                  <a:pt x="7538380" y="283235"/>
                </a:cubicBezTo>
                <a:cubicBezTo>
                  <a:pt x="7594343" y="271879"/>
                  <a:pt x="7734488" y="231676"/>
                  <a:pt x="7786348" y="225377"/>
                </a:cubicBezTo>
                <a:cubicBezTo>
                  <a:pt x="7797693" y="277094"/>
                  <a:pt x="7847327" y="236176"/>
                  <a:pt x="7849534" y="245434"/>
                </a:cubicBezTo>
                <a:cubicBezTo>
                  <a:pt x="7894253" y="231282"/>
                  <a:pt x="7937937" y="238796"/>
                  <a:pt x="7981165" y="222252"/>
                </a:cubicBezTo>
                <a:cubicBezTo>
                  <a:pt x="8066564" y="234459"/>
                  <a:pt x="8127007" y="235277"/>
                  <a:pt x="8171882" y="222497"/>
                </a:cubicBezTo>
                <a:cubicBezTo>
                  <a:pt x="8183092" y="205785"/>
                  <a:pt x="8217423" y="177145"/>
                  <a:pt x="8242270" y="180535"/>
                </a:cubicBezTo>
                <a:cubicBezTo>
                  <a:pt x="8294138" y="178846"/>
                  <a:pt x="8410926" y="208334"/>
                  <a:pt x="8490152" y="209193"/>
                </a:cubicBezTo>
                <a:cubicBezTo>
                  <a:pt x="8558493" y="195433"/>
                  <a:pt x="8564727" y="233466"/>
                  <a:pt x="8622272" y="188859"/>
                </a:cubicBezTo>
                <a:cubicBezTo>
                  <a:pt x="8659556" y="191317"/>
                  <a:pt x="8666988" y="178214"/>
                  <a:pt x="8738606" y="208945"/>
                </a:cubicBezTo>
                <a:cubicBezTo>
                  <a:pt x="8769507" y="208543"/>
                  <a:pt x="8800406" y="224019"/>
                  <a:pt x="8831307" y="207738"/>
                </a:cubicBezTo>
                <a:cubicBezTo>
                  <a:pt x="8836477" y="191612"/>
                  <a:pt x="8870109" y="182455"/>
                  <a:pt x="8891432" y="184510"/>
                </a:cubicBezTo>
                <a:cubicBezTo>
                  <a:pt x="8876795" y="135260"/>
                  <a:pt x="8938553" y="173381"/>
                  <a:pt x="8946980" y="145578"/>
                </a:cubicBezTo>
                <a:cubicBezTo>
                  <a:pt x="9010957" y="156064"/>
                  <a:pt x="9046552" y="157746"/>
                  <a:pt x="9107760" y="128052"/>
                </a:cubicBezTo>
                <a:cubicBezTo>
                  <a:pt x="9135191" y="151813"/>
                  <a:pt x="9184204" y="114911"/>
                  <a:pt x="9195623" y="100212"/>
                </a:cubicBezTo>
                <a:cubicBezTo>
                  <a:pt x="9222736" y="85917"/>
                  <a:pt x="9230892" y="98248"/>
                  <a:pt x="9256898" y="73900"/>
                </a:cubicBezTo>
                <a:cubicBezTo>
                  <a:pt x="9276443" y="63724"/>
                  <a:pt x="9334001" y="80454"/>
                  <a:pt x="9351740" y="80439"/>
                </a:cubicBezTo>
                <a:cubicBezTo>
                  <a:pt x="9398889" y="82633"/>
                  <a:pt x="9473718" y="102566"/>
                  <a:pt x="9539796" y="87069"/>
                </a:cubicBezTo>
                <a:cubicBezTo>
                  <a:pt x="9565852" y="70987"/>
                  <a:pt x="9591569" y="56211"/>
                  <a:pt x="9619109" y="39994"/>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40A8F964-2553-E498-CB7F-E1CA5C80DD94}"/>
              </a:ext>
            </a:extLst>
          </p:cNvPr>
          <p:cNvSpPr txBox="1"/>
          <p:nvPr/>
        </p:nvSpPr>
        <p:spPr>
          <a:xfrm>
            <a:off x="1137034" y="350983"/>
            <a:ext cx="6463301" cy="5204244"/>
          </a:xfrm>
          <a:prstGeom prst="rect">
            <a:avLst/>
          </a:prstGeom>
        </p:spPr>
        <p:txBody>
          <a:bodyPr vert="horz" lIns="91440" tIns="45720" rIns="91440" bIns="45720" rtlCol="0">
            <a:normAutofit lnSpcReduction="10000"/>
          </a:bodyPr>
          <a:lstStyle/>
          <a:p>
            <a:pPr>
              <a:lnSpc>
                <a:spcPct val="90000"/>
              </a:lnSpc>
              <a:spcAft>
                <a:spcPts val="600"/>
              </a:spcAft>
            </a:pPr>
            <a:r>
              <a:rPr lang="en-US" sz="2000" b="1" dirty="0">
                <a:solidFill>
                  <a:srgbClr val="4E6B36"/>
                </a:solidFill>
              </a:rPr>
              <a:t>               </a:t>
            </a:r>
            <a:r>
              <a:rPr lang="en-US" sz="2000" b="1" dirty="0" err="1">
                <a:solidFill>
                  <a:srgbClr val="4E6B36"/>
                </a:solidFill>
              </a:rPr>
              <a:t>Familias</a:t>
            </a:r>
            <a:r>
              <a:rPr lang="en-US" sz="2000" b="1" dirty="0">
                <a:solidFill>
                  <a:srgbClr val="4E6B36"/>
                </a:solidFill>
              </a:rPr>
              <a:t> </a:t>
            </a:r>
            <a:r>
              <a:rPr lang="en-US" sz="2000" b="1" dirty="0" err="1">
                <a:solidFill>
                  <a:srgbClr val="4E6B36"/>
                </a:solidFill>
              </a:rPr>
              <a:t>Olfativas</a:t>
            </a:r>
            <a:r>
              <a:rPr lang="en-US" sz="2000" b="1" dirty="0">
                <a:solidFill>
                  <a:srgbClr val="4E6B36"/>
                </a:solidFill>
              </a:rPr>
              <a:t> de Perfumes</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err="1"/>
              <a:t>Desde</a:t>
            </a:r>
            <a:r>
              <a:rPr lang="en-US" sz="1600" dirty="0"/>
              <a:t> </a:t>
            </a:r>
            <a:r>
              <a:rPr lang="en-US" sz="1600" dirty="0" err="1"/>
              <a:t>los</a:t>
            </a:r>
            <a:r>
              <a:rPr lang="en-US" sz="1600" dirty="0"/>
              <a:t> </a:t>
            </a:r>
            <a:r>
              <a:rPr lang="en-US" sz="1600" dirty="0" err="1"/>
              <a:t>tiempos</a:t>
            </a:r>
            <a:r>
              <a:rPr lang="en-US" sz="1600" dirty="0"/>
              <a:t> de </a:t>
            </a:r>
            <a:r>
              <a:rPr lang="en-US" sz="1600" dirty="0" err="1"/>
              <a:t>Aristóteles</a:t>
            </a:r>
            <a:r>
              <a:rPr lang="en-US" sz="1600" dirty="0"/>
              <a:t>, se ha </a:t>
            </a:r>
            <a:r>
              <a:rPr lang="en-US" sz="1600" dirty="0" err="1"/>
              <a:t>intentado</a:t>
            </a:r>
            <a:r>
              <a:rPr lang="en-US" sz="1600" dirty="0"/>
              <a:t> </a:t>
            </a:r>
            <a:r>
              <a:rPr lang="en-US" sz="1600" dirty="0" err="1"/>
              <a:t>clasificar</a:t>
            </a:r>
            <a:r>
              <a:rPr lang="en-US" sz="1600" dirty="0"/>
              <a:t> </a:t>
            </a:r>
            <a:r>
              <a:rPr lang="en-US" sz="1600" dirty="0" err="1"/>
              <a:t>los</a:t>
            </a:r>
            <a:r>
              <a:rPr lang="en-US" sz="1600" dirty="0"/>
              <a:t> </a:t>
            </a:r>
            <a:r>
              <a:rPr lang="en-US" sz="1600" dirty="0" err="1"/>
              <a:t>olores</a:t>
            </a:r>
            <a:r>
              <a:rPr lang="en-US" sz="1600" dirty="0"/>
              <a:t>, </a:t>
            </a:r>
            <a:r>
              <a:rPr lang="en-US" sz="1600" dirty="0" err="1"/>
              <a:t>pero</a:t>
            </a:r>
            <a:r>
              <a:rPr lang="en-US" sz="1600" dirty="0"/>
              <a:t> no </a:t>
            </a:r>
            <a:r>
              <a:rPr lang="en-US" sz="1600" dirty="0" err="1"/>
              <a:t>fue</a:t>
            </a:r>
            <a:r>
              <a:rPr lang="en-US" sz="1600" dirty="0"/>
              <a:t> hasta finales del </a:t>
            </a:r>
            <a:r>
              <a:rPr lang="en-US" sz="1600" dirty="0" err="1"/>
              <a:t>siglo</a:t>
            </a:r>
            <a:r>
              <a:rPr lang="en-US" sz="1600" dirty="0"/>
              <a:t> XX </a:t>
            </a:r>
            <a:r>
              <a:rPr lang="en-US" sz="1600" dirty="0" err="1"/>
              <a:t>cuando</a:t>
            </a:r>
            <a:r>
              <a:rPr lang="en-US" sz="1600" dirty="0"/>
              <a:t> </a:t>
            </a:r>
            <a:r>
              <a:rPr lang="en-US" sz="1600" dirty="0" err="1"/>
              <a:t>surgieron</a:t>
            </a:r>
            <a:r>
              <a:rPr lang="en-US" sz="1600" dirty="0"/>
              <a:t> </a:t>
            </a:r>
            <a:r>
              <a:rPr lang="en-US" sz="1600" dirty="0" err="1"/>
              <a:t>clasificaciones</a:t>
            </a:r>
            <a:r>
              <a:rPr lang="en-US" sz="1600" dirty="0"/>
              <a:t> más </a:t>
            </a:r>
            <a:r>
              <a:rPr lang="en-US" sz="1600" dirty="0" err="1"/>
              <a:t>formales</a:t>
            </a:r>
            <a:r>
              <a:rPr lang="en-US" sz="1600" dirty="0"/>
              <a:t> de perfumes. Con </a:t>
            </a:r>
            <a:r>
              <a:rPr lang="en-US" sz="1600" dirty="0" err="1"/>
              <a:t>el</a:t>
            </a:r>
            <a:r>
              <a:rPr lang="en-US" sz="1600" dirty="0"/>
              <a:t> </a:t>
            </a:r>
            <a:r>
              <a:rPr lang="en-US" sz="1600" dirty="0" err="1"/>
              <a:t>crecimiento</a:t>
            </a:r>
            <a:r>
              <a:rPr lang="en-US" sz="1600" dirty="0"/>
              <a:t> de la </a:t>
            </a:r>
            <a:r>
              <a:rPr lang="en-US" sz="1600" dirty="0" err="1"/>
              <a:t>industria</a:t>
            </a:r>
            <a:r>
              <a:rPr lang="en-US" sz="1600" dirty="0"/>
              <a:t>, </a:t>
            </a:r>
            <a:r>
              <a:rPr lang="en-US" sz="1600" dirty="0" err="1"/>
              <a:t>perfumistas</a:t>
            </a:r>
            <a:r>
              <a:rPr lang="en-US" sz="1600" dirty="0"/>
              <a:t> y </a:t>
            </a:r>
            <a:r>
              <a:rPr lang="en-US" sz="1600" dirty="0" err="1"/>
              <a:t>fabricantes</a:t>
            </a:r>
            <a:r>
              <a:rPr lang="en-US" sz="1600" dirty="0"/>
              <a:t> </a:t>
            </a:r>
            <a:r>
              <a:rPr lang="en-US" sz="1600" dirty="0" err="1"/>
              <a:t>comenzaron</a:t>
            </a:r>
            <a:r>
              <a:rPr lang="en-US" sz="1600" dirty="0"/>
              <a:t> a </a:t>
            </a:r>
            <a:r>
              <a:rPr lang="en-US" sz="1600" dirty="0" err="1"/>
              <a:t>agrupar</a:t>
            </a:r>
            <a:r>
              <a:rPr lang="en-US" sz="1600" dirty="0"/>
              <a:t> las </a:t>
            </a:r>
            <a:r>
              <a:rPr lang="en-US" sz="1600" dirty="0" err="1"/>
              <a:t>fragancias</a:t>
            </a:r>
            <a:r>
              <a:rPr lang="en-US" sz="1600" dirty="0"/>
              <a:t> en </a:t>
            </a:r>
            <a:r>
              <a:rPr lang="en-US" sz="1600" dirty="0" err="1"/>
              <a:t>familias</a:t>
            </a:r>
            <a:r>
              <a:rPr lang="en-US" sz="1600" dirty="0"/>
              <a:t> </a:t>
            </a:r>
            <a:r>
              <a:rPr lang="en-US" sz="1600" dirty="0" err="1"/>
              <a:t>olfativas</a:t>
            </a:r>
            <a:r>
              <a:rPr lang="en-US" sz="1600" dirty="0"/>
              <a:t> con características y estructuras similares. </a:t>
            </a:r>
            <a:r>
              <a:rPr lang="en-US" sz="1600" dirty="0" err="1"/>
              <a:t>Aun</a:t>
            </a:r>
            <a:r>
              <a:rPr lang="en-US" sz="1600" dirty="0"/>
              <a:t> </a:t>
            </a:r>
            <a:r>
              <a:rPr lang="en-US" sz="1600" dirty="0" err="1"/>
              <a:t>así</a:t>
            </a:r>
            <a:r>
              <a:rPr lang="en-US" sz="1600" dirty="0"/>
              <a:t>, hoy en día no </a:t>
            </a:r>
            <a:r>
              <a:rPr lang="en-US" sz="1600" dirty="0" err="1"/>
              <a:t>existe</a:t>
            </a:r>
            <a:r>
              <a:rPr lang="en-US" sz="1600" dirty="0"/>
              <a:t> </a:t>
            </a:r>
            <a:r>
              <a:rPr lang="en-US" sz="1600" dirty="0" err="1"/>
              <a:t>una</a:t>
            </a:r>
            <a:r>
              <a:rPr lang="en-US" sz="1600" dirty="0"/>
              <a:t> </a:t>
            </a:r>
            <a:r>
              <a:rPr lang="en-US" sz="1600" dirty="0" err="1"/>
              <a:t>clasificación</a:t>
            </a:r>
            <a:r>
              <a:rPr lang="en-US" sz="1600" dirty="0"/>
              <a:t> </a:t>
            </a:r>
            <a:r>
              <a:rPr lang="en-US" sz="1600" dirty="0" err="1"/>
              <a:t>universalmente</a:t>
            </a:r>
            <a:r>
              <a:rPr lang="en-US" sz="1600" dirty="0"/>
              <a:t> </a:t>
            </a:r>
            <a:r>
              <a:rPr lang="en-US" sz="1600" dirty="0" err="1"/>
              <a:t>aceptada</a:t>
            </a:r>
            <a:r>
              <a:rPr lang="en-US" sz="1600" dirty="0"/>
              <a:t>, </a:t>
            </a:r>
            <a:r>
              <a:rPr lang="en-US" sz="1600" dirty="0" err="1"/>
              <a:t>ya</a:t>
            </a:r>
            <a:r>
              <a:rPr lang="en-US" sz="1600" dirty="0"/>
              <a:t> que la </a:t>
            </a:r>
            <a:r>
              <a:rPr lang="en-US" sz="1600" dirty="0" err="1"/>
              <a:t>percepción</a:t>
            </a:r>
            <a:r>
              <a:rPr lang="en-US" sz="1600" dirty="0"/>
              <a:t> de </a:t>
            </a:r>
            <a:r>
              <a:rPr lang="en-US" sz="1600" dirty="0" err="1"/>
              <a:t>los</a:t>
            </a:r>
            <a:r>
              <a:rPr lang="en-US" sz="1600" dirty="0"/>
              <a:t> aromas es </a:t>
            </a:r>
            <a:r>
              <a:rPr lang="en-US" sz="1600" dirty="0" err="1"/>
              <a:t>altamente</a:t>
            </a:r>
            <a:r>
              <a:rPr lang="en-US" sz="1600" dirty="0"/>
              <a:t> </a:t>
            </a:r>
            <a:r>
              <a:rPr lang="en-US" sz="1600" dirty="0" err="1"/>
              <a:t>subjetiva</a:t>
            </a:r>
            <a:r>
              <a:rPr lang="en-US" sz="1600" dirty="0"/>
              <a:t>, y </a:t>
            </a:r>
            <a:r>
              <a:rPr lang="en-US" sz="1600" dirty="0" err="1"/>
              <a:t>muchas</a:t>
            </a:r>
            <a:r>
              <a:rPr lang="en-US" sz="1600" dirty="0"/>
              <a:t> </a:t>
            </a:r>
            <a:r>
              <a:rPr lang="en-US" sz="1600" dirty="0" err="1"/>
              <a:t>fragancias</a:t>
            </a:r>
            <a:r>
              <a:rPr lang="en-US" sz="1600" dirty="0"/>
              <a:t> son </a:t>
            </a:r>
            <a:r>
              <a:rPr lang="en-US" sz="1600" dirty="0" err="1"/>
              <a:t>una</a:t>
            </a:r>
            <a:r>
              <a:rPr lang="en-US" sz="1600" dirty="0"/>
              <a:t> </a:t>
            </a:r>
            <a:r>
              <a:rPr lang="en-US" sz="1600" dirty="0" err="1"/>
              <a:t>combinación</a:t>
            </a:r>
            <a:r>
              <a:rPr lang="en-US" sz="1600" dirty="0"/>
              <a:t> de </a:t>
            </a:r>
            <a:r>
              <a:rPr lang="en-US" sz="1600" dirty="0" err="1"/>
              <a:t>notas</a:t>
            </a:r>
            <a:r>
              <a:rPr lang="en-US" sz="1600" dirty="0"/>
              <a:t> que </a:t>
            </a:r>
            <a:r>
              <a:rPr lang="en-US" sz="1600" dirty="0" err="1"/>
              <a:t>podrían</a:t>
            </a:r>
            <a:r>
              <a:rPr lang="en-US" sz="1600" dirty="0"/>
              <a:t> </a:t>
            </a:r>
            <a:r>
              <a:rPr lang="en-US" sz="1600" dirty="0" err="1"/>
              <a:t>encajar</a:t>
            </a:r>
            <a:r>
              <a:rPr lang="en-US" sz="1600" dirty="0"/>
              <a:t> en </a:t>
            </a:r>
            <a:r>
              <a:rPr lang="en-US" sz="1600" dirty="0" err="1"/>
              <a:t>varias</a:t>
            </a:r>
            <a:r>
              <a:rPr lang="en-US" sz="1600" dirty="0"/>
              <a:t> </a:t>
            </a:r>
            <a:r>
              <a:rPr lang="en-US" sz="1600" dirty="0" err="1"/>
              <a:t>familias</a:t>
            </a:r>
            <a:r>
              <a:rPr lang="en-US" sz="1600" dirty="0"/>
              <a:t> a la </a:t>
            </a:r>
            <a:r>
              <a:rPr lang="en-US" sz="1600" dirty="0" err="1"/>
              <a:t>vez</a:t>
            </a:r>
            <a:r>
              <a:rPr lang="en-US" sz="1600" dirty="0"/>
              <a:t>. </a:t>
            </a:r>
            <a:r>
              <a:rPr lang="en-US" sz="1600" dirty="0" err="1"/>
              <a:t>Incluso</a:t>
            </a:r>
            <a:r>
              <a:rPr lang="en-US" sz="1600" dirty="0"/>
              <a:t>, </a:t>
            </a:r>
            <a:r>
              <a:rPr lang="en-US" sz="1600" dirty="0" err="1"/>
              <a:t>algunas</a:t>
            </a:r>
            <a:r>
              <a:rPr lang="en-US" sz="1600" dirty="0"/>
              <a:t> </a:t>
            </a:r>
            <a:r>
              <a:rPr lang="en-US" sz="1600" dirty="0" err="1"/>
              <a:t>creaciones</a:t>
            </a:r>
            <a:r>
              <a:rPr lang="en-US" sz="1600" dirty="0"/>
              <a:t> </a:t>
            </a:r>
            <a:r>
              <a:rPr lang="en-US" sz="1600" dirty="0" err="1"/>
              <a:t>prefieren</a:t>
            </a:r>
            <a:r>
              <a:rPr lang="en-US" sz="1600" dirty="0"/>
              <a:t> no ser </a:t>
            </a:r>
            <a:r>
              <a:rPr lang="en-US" sz="1600" dirty="0" err="1"/>
              <a:t>etiquetadas</a:t>
            </a:r>
            <a:r>
              <a:rPr lang="en-US" sz="1600" dirty="0"/>
              <a:t>.</a:t>
            </a:r>
          </a:p>
          <a:p>
            <a:pPr indent="-228600">
              <a:lnSpc>
                <a:spcPct val="90000"/>
              </a:lnSpc>
              <a:spcAft>
                <a:spcPts val="600"/>
              </a:spcAft>
              <a:buFont typeface="Arial" panose="020B0604020202020204" pitchFamily="34" charset="0"/>
              <a:buChar char="•"/>
            </a:pPr>
            <a:r>
              <a:rPr lang="en-US" sz="1600" dirty="0" err="1"/>
              <a:t>Diferentes</a:t>
            </a:r>
            <a:r>
              <a:rPr lang="en-US" sz="1600" dirty="0"/>
              <a:t> </a:t>
            </a:r>
            <a:r>
              <a:rPr lang="en-US" sz="1600" dirty="0" err="1"/>
              <a:t>comunidades</a:t>
            </a:r>
            <a:r>
              <a:rPr lang="en-US" sz="1600" dirty="0"/>
              <a:t> </a:t>
            </a:r>
            <a:r>
              <a:rPr lang="en-US" sz="1600" dirty="0" err="1"/>
              <a:t>internacionales</a:t>
            </a:r>
            <a:r>
              <a:rPr lang="en-US" sz="1600" dirty="0"/>
              <a:t> del perfume </a:t>
            </a:r>
            <a:r>
              <a:rPr lang="en-US" sz="1600" dirty="0" err="1"/>
              <a:t>han</a:t>
            </a:r>
            <a:r>
              <a:rPr lang="en-US" sz="1600" dirty="0"/>
              <a:t> </a:t>
            </a:r>
            <a:r>
              <a:rPr lang="en-US" sz="1600" dirty="0" err="1"/>
              <a:t>propuesto</a:t>
            </a:r>
            <a:r>
              <a:rPr lang="en-US" sz="1600" dirty="0"/>
              <a:t> </a:t>
            </a:r>
            <a:r>
              <a:rPr lang="en-US" sz="1600" dirty="0" err="1"/>
              <a:t>varias</a:t>
            </a:r>
            <a:r>
              <a:rPr lang="en-US" sz="1600" dirty="0"/>
              <a:t> </a:t>
            </a:r>
            <a:r>
              <a:rPr lang="en-US" sz="1600" dirty="0" err="1"/>
              <a:t>clasificaciones</a:t>
            </a:r>
            <a:r>
              <a:rPr lang="en-US" sz="1600" dirty="0"/>
              <a:t> </a:t>
            </a:r>
            <a:r>
              <a:rPr lang="en-US" sz="1600" dirty="0" err="1"/>
              <a:t>ampliamente</a:t>
            </a:r>
            <a:r>
              <a:rPr lang="en-US" sz="1600" dirty="0"/>
              <a:t> </a:t>
            </a:r>
            <a:r>
              <a:rPr lang="en-US" sz="1600" dirty="0" err="1"/>
              <a:t>aceptadas</a:t>
            </a:r>
            <a:r>
              <a:rPr lang="en-US" sz="1600" dirty="0"/>
              <a:t>, como </a:t>
            </a:r>
            <a:r>
              <a:rPr lang="en-US" sz="1600" b="1" dirty="0" err="1"/>
              <a:t>Cítrica</a:t>
            </a:r>
            <a:r>
              <a:rPr lang="en-US" sz="1600" b="1" dirty="0"/>
              <a:t> o </a:t>
            </a:r>
            <a:r>
              <a:rPr lang="en-US" sz="1600" b="1" dirty="0" err="1"/>
              <a:t>Hespéride</a:t>
            </a:r>
            <a:r>
              <a:rPr lang="en-US" sz="1600" dirty="0"/>
              <a:t>, </a:t>
            </a:r>
            <a:r>
              <a:rPr lang="en-US" sz="1600" b="1" dirty="0"/>
              <a:t>Floral</a:t>
            </a:r>
            <a:r>
              <a:rPr lang="en-US" sz="1600" dirty="0"/>
              <a:t>, </a:t>
            </a:r>
            <a:r>
              <a:rPr lang="en-US" sz="1600" b="1" dirty="0" err="1"/>
              <a:t>Amaderada</a:t>
            </a:r>
            <a:r>
              <a:rPr lang="en-US" sz="1600" dirty="0"/>
              <a:t>, </a:t>
            </a:r>
            <a:r>
              <a:rPr lang="en-US" sz="1600" b="1" dirty="0" err="1"/>
              <a:t>Fougère</a:t>
            </a:r>
            <a:r>
              <a:rPr lang="en-US" sz="1600" dirty="0"/>
              <a:t>, </a:t>
            </a:r>
            <a:r>
              <a:rPr lang="en-US" sz="1600" b="1" dirty="0"/>
              <a:t>Chipre</a:t>
            </a:r>
            <a:r>
              <a:rPr lang="en-US" sz="1600" dirty="0"/>
              <a:t>, </a:t>
            </a:r>
            <a:r>
              <a:rPr lang="en-US" sz="1600" b="1" dirty="0" err="1"/>
              <a:t>Ambarina</a:t>
            </a:r>
            <a:r>
              <a:rPr lang="en-US" sz="1600" b="1" dirty="0"/>
              <a:t> u Oriental</a:t>
            </a:r>
            <a:r>
              <a:rPr lang="en-US" sz="1600" dirty="0"/>
              <a:t>, y </a:t>
            </a:r>
            <a:r>
              <a:rPr lang="en-US" sz="1600" b="1" dirty="0"/>
              <a:t>Gourmand</a:t>
            </a:r>
            <a:r>
              <a:rPr lang="en-US" sz="1600" dirty="0"/>
              <a:t>. Sin embargo, la </a:t>
            </a:r>
            <a:r>
              <a:rPr lang="en-US" sz="1600" dirty="0" err="1"/>
              <a:t>realidad</a:t>
            </a:r>
            <a:r>
              <a:rPr lang="en-US" sz="1600" dirty="0"/>
              <a:t> es más </a:t>
            </a:r>
            <a:r>
              <a:rPr lang="en-US" sz="1600" dirty="0" err="1"/>
              <a:t>compleja</a:t>
            </a:r>
            <a:r>
              <a:rPr lang="en-US" sz="1600" dirty="0"/>
              <a:t>, con </a:t>
            </a:r>
            <a:r>
              <a:rPr lang="en-US" sz="1600" dirty="0" err="1"/>
              <a:t>familias</a:t>
            </a:r>
            <a:r>
              <a:rPr lang="en-US" sz="1600" dirty="0"/>
              <a:t> </a:t>
            </a:r>
            <a:r>
              <a:rPr lang="en-US" sz="1600" dirty="0" err="1"/>
              <a:t>adicionales</a:t>
            </a:r>
            <a:r>
              <a:rPr lang="en-US" sz="1600" dirty="0"/>
              <a:t> como </a:t>
            </a:r>
            <a:r>
              <a:rPr lang="en-US" sz="1600" b="1" dirty="0" err="1"/>
              <a:t>Aromática</a:t>
            </a:r>
            <a:r>
              <a:rPr lang="en-US" sz="1600" dirty="0"/>
              <a:t>, </a:t>
            </a:r>
            <a:r>
              <a:rPr lang="en-US" sz="1600" b="1" dirty="0" err="1"/>
              <a:t>Acuática</a:t>
            </a:r>
            <a:r>
              <a:rPr lang="en-US" sz="1600" dirty="0"/>
              <a:t>, </a:t>
            </a:r>
            <a:r>
              <a:rPr lang="en-US" sz="1600" b="1" dirty="0" err="1"/>
              <a:t>Afrutada</a:t>
            </a:r>
            <a:r>
              <a:rPr lang="en-US" sz="1600" dirty="0"/>
              <a:t>, </a:t>
            </a:r>
            <a:r>
              <a:rPr lang="en-US" sz="1600" b="1" dirty="0"/>
              <a:t>Cuero</a:t>
            </a:r>
            <a:r>
              <a:rPr lang="en-US" sz="1600" dirty="0"/>
              <a:t>, entre </a:t>
            </a:r>
            <a:r>
              <a:rPr lang="en-US" sz="1600" dirty="0" err="1"/>
              <a:t>otras</a:t>
            </a:r>
            <a:r>
              <a:rPr lang="en-US" sz="1600" dirty="0"/>
              <a:t>. Además, </a:t>
            </a:r>
            <a:r>
              <a:rPr lang="en-US" sz="1600" dirty="0" err="1"/>
              <a:t>cada</a:t>
            </a:r>
            <a:r>
              <a:rPr lang="en-US" sz="1600" dirty="0"/>
              <a:t> </a:t>
            </a:r>
            <a:r>
              <a:rPr lang="en-US" sz="1600" dirty="0" err="1"/>
              <a:t>una</a:t>
            </a:r>
            <a:r>
              <a:rPr lang="en-US" sz="1600" dirty="0"/>
              <a:t> de </a:t>
            </a:r>
            <a:r>
              <a:rPr lang="en-US" sz="1600" dirty="0" err="1"/>
              <a:t>estas</a:t>
            </a:r>
            <a:r>
              <a:rPr lang="en-US" sz="1600" dirty="0"/>
              <a:t> categorías </a:t>
            </a:r>
            <a:r>
              <a:rPr lang="en-US" sz="1600" dirty="0" err="1"/>
              <a:t>puede</a:t>
            </a:r>
            <a:r>
              <a:rPr lang="en-US" sz="1600" dirty="0"/>
              <a:t> </a:t>
            </a:r>
            <a:r>
              <a:rPr lang="en-US" sz="1600" dirty="0" err="1"/>
              <a:t>dividirse</a:t>
            </a:r>
            <a:r>
              <a:rPr lang="en-US" sz="1600" dirty="0"/>
              <a:t> en </a:t>
            </a:r>
            <a:r>
              <a:rPr lang="en-US" sz="1600" dirty="0" err="1"/>
              <a:t>subfamilias</a:t>
            </a:r>
            <a:r>
              <a:rPr lang="en-US" sz="1600" dirty="0"/>
              <a:t> que </a:t>
            </a:r>
            <a:r>
              <a:rPr lang="en-US" sz="1600" dirty="0" err="1"/>
              <a:t>destacan</a:t>
            </a:r>
            <a:r>
              <a:rPr lang="en-US" sz="1600" dirty="0"/>
              <a:t> </a:t>
            </a:r>
            <a:r>
              <a:rPr lang="en-US" sz="1600" dirty="0" err="1"/>
              <a:t>matices</a:t>
            </a:r>
            <a:r>
              <a:rPr lang="en-US" sz="1600" dirty="0"/>
              <a:t> más </a:t>
            </a:r>
            <a:r>
              <a:rPr lang="en-US" sz="1600" dirty="0" err="1"/>
              <a:t>específicos</a:t>
            </a:r>
            <a:r>
              <a:rPr lang="en-US" sz="1600" dirty="0"/>
              <a:t>.</a:t>
            </a:r>
          </a:p>
          <a:p>
            <a:pPr indent="-228600">
              <a:lnSpc>
                <a:spcPct val="90000"/>
              </a:lnSpc>
              <a:spcAft>
                <a:spcPts val="600"/>
              </a:spcAft>
              <a:buFont typeface="Arial" panose="020B0604020202020204" pitchFamily="34" charset="0"/>
              <a:buChar char="•"/>
            </a:pPr>
            <a:r>
              <a:rPr lang="en-US" sz="1600" dirty="0"/>
              <a:t>En </a:t>
            </a:r>
            <a:r>
              <a:rPr lang="en-US" sz="1600" dirty="0" err="1"/>
              <a:t>los</a:t>
            </a:r>
            <a:r>
              <a:rPr lang="en-US" sz="1600" dirty="0"/>
              <a:t> sitios web </a:t>
            </a:r>
            <a:r>
              <a:rPr lang="en-US" sz="1600" dirty="0" err="1"/>
              <a:t>analizados</a:t>
            </a:r>
            <a:r>
              <a:rPr lang="en-US" sz="1600" dirty="0"/>
              <a:t> para </a:t>
            </a:r>
            <a:r>
              <a:rPr lang="en-US" sz="1600" dirty="0" err="1"/>
              <a:t>este</a:t>
            </a:r>
            <a:r>
              <a:rPr lang="en-US" sz="1600" dirty="0"/>
              <a:t> </a:t>
            </a:r>
            <a:r>
              <a:rPr lang="en-US" sz="1600" dirty="0" err="1"/>
              <a:t>proyecto</a:t>
            </a:r>
            <a:r>
              <a:rPr lang="en-US" sz="1600" dirty="0"/>
              <a:t>, como </a:t>
            </a:r>
            <a:r>
              <a:rPr lang="en-US" sz="1600" b="1" dirty="0" err="1"/>
              <a:t>Fragrantica</a:t>
            </a:r>
            <a:r>
              <a:rPr lang="en-US" sz="1600" dirty="0"/>
              <a:t>, </a:t>
            </a:r>
            <a:r>
              <a:rPr lang="en-US" sz="1600" b="1" dirty="0"/>
              <a:t>Parfumo</a:t>
            </a:r>
            <a:r>
              <a:rPr lang="en-US" sz="1600" dirty="0"/>
              <a:t>, y </a:t>
            </a:r>
            <a:r>
              <a:rPr lang="en-US" sz="1600" b="1" dirty="0" err="1"/>
              <a:t>Aromo</a:t>
            </a:r>
            <a:r>
              <a:rPr lang="en-US" sz="1600" dirty="0"/>
              <a:t>, las </a:t>
            </a:r>
            <a:r>
              <a:rPr lang="en-US" sz="1600" dirty="0" err="1"/>
              <a:t>familias</a:t>
            </a:r>
            <a:r>
              <a:rPr lang="en-US" sz="1600" dirty="0"/>
              <a:t> </a:t>
            </a:r>
            <a:r>
              <a:rPr lang="en-US" sz="1600" dirty="0" err="1"/>
              <a:t>olfativas</a:t>
            </a:r>
            <a:r>
              <a:rPr lang="en-US" sz="1600" dirty="0"/>
              <a:t> se </a:t>
            </a:r>
            <a:r>
              <a:rPr lang="en-US" sz="1600" dirty="0" err="1"/>
              <a:t>denominan</a:t>
            </a:r>
            <a:r>
              <a:rPr lang="en-US" sz="1600" dirty="0"/>
              <a:t> </a:t>
            </a:r>
            <a:r>
              <a:rPr lang="en-US" sz="1600" i="1" dirty="0"/>
              <a:t>Main Accords</a:t>
            </a:r>
            <a:r>
              <a:rPr lang="en-US" sz="1600" dirty="0"/>
              <a:t>. Se </a:t>
            </a:r>
            <a:r>
              <a:rPr lang="en-US" sz="1600" dirty="0" err="1"/>
              <a:t>construyen</a:t>
            </a:r>
            <a:r>
              <a:rPr lang="en-US" sz="1600" dirty="0"/>
              <a:t> a </a:t>
            </a:r>
            <a:r>
              <a:rPr lang="en-US" sz="1600" dirty="0" err="1"/>
              <a:t>partir</a:t>
            </a:r>
            <a:r>
              <a:rPr lang="en-US" sz="1600" dirty="0"/>
              <a:t> de </a:t>
            </a:r>
            <a:r>
              <a:rPr lang="en-US" sz="1600" dirty="0" err="1"/>
              <a:t>los</a:t>
            </a:r>
            <a:r>
              <a:rPr lang="en-US" sz="1600" dirty="0"/>
              <a:t> </a:t>
            </a:r>
            <a:r>
              <a:rPr lang="en-US" sz="1600" dirty="0" err="1"/>
              <a:t>votos</a:t>
            </a:r>
            <a:r>
              <a:rPr lang="en-US" sz="1600" dirty="0"/>
              <a:t> de </a:t>
            </a:r>
            <a:r>
              <a:rPr lang="en-US" sz="1600" dirty="0" err="1"/>
              <a:t>los</a:t>
            </a:r>
            <a:r>
              <a:rPr lang="en-US" sz="1600" dirty="0"/>
              <a:t> </a:t>
            </a:r>
            <a:r>
              <a:rPr lang="en-US" sz="1600" dirty="0" err="1"/>
              <a:t>usuarios</a:t>
            </a:r>
            <a:r>
              <a:rPr lang="en-US" sz="1600" dirty="0"/>
              <a:t>, </a:t>
            </a:r>
            <a:r>
              <a:rPr lang="en-US" sz="1600" dirty="0" err="1"/>
              <a:t>quienes</a:t>
            </a:r>
            <a:r>
              <a:rPr lang="en-US" sz="1600" dirty="0"/>
              <a:t> </a:t>
            </a:r>
            <a:r>
              <a:rPr lang="en-US" sz="1600" dirty="0" err="1"/>
              <a:t>valoran</a:t>
            </a:r>
            <a:r>
              <a:rPr lang="en-US" sz="1600" dirty="0"/>
              <a:t> las </a:t>
            </a:r>
            <a:r>
              <a:rPr lang="en-US" sz="1600" dirty="0" err="1"/>
              <a:t>fragancias</a:t>
            </a:r>
            <a:r>
              <a:rPr lang="en-US" sz="1600" dirty="0"/>
              <a:t> y </a:t>
            </a:r>
            <a:r>
              <a:rPr lang="en-US" sz="1600" dirty="0" err="1"/>
              <a:t>asignan</a:t>
            </a:r>
            <a:r>
              <a:rPr lang="en-US" sz="1600" dirty="0"/>
              <a:t> las </a:t>
            </a:r>
            <a:r>
              <a:rPr lang="en-US" sz="1600" dirty="0" err="1"/>
              <a:t>notas</a:t>
            </a:r>
            <a:r>
              <a:rPr lang="en-US" sz="1600" dirty="0"/>
              <a:t> </a:t>
            </a:r>
            <a:r>
              <a:rPr lang="en-US" sz="1600" dirty="0" err="1"/>
              <a:t>predominantes</a:t>
            </a:r>
            <a:r>
              <a:rPr lang="en-US" sz="1600" dirty="0"/>
              <a:t> </a:t>
            </a:r>
            <a:r>
              <a:rPr lang="en-US" sz="1600" dirty="0" err="1"/>
              <a:t>según</a:t>
            </a:r>
            <a:r>
              <a:rPr lang="en-US" sz="1600" dirty="0"/>
              <a:t> </a:t>
            </a:r>
            <a:r>
              <a:rPr lang="en-US" sz="1600" dirty="0" err="1"/>
              <a:t>su</a:t>
            </a:r>
            <a:r>
              <a:rPr lang="en-US" sz="1600" dirty="0"/>
              <a:t> </a:t>
            </a:r>
            <a:r>
              <a:rPr lang="en-US" sz="1600" dirty="0" err="1"/>
              <a:t>percepción</a:t>
            </a:r>
            <a:r>
              <a:rPr lang="en-US" sz="1600" dirty="0"/>
              <a:t> personal.</a:t>
            </a:r>
          </a:p>
        </p:txBody>
      </p:sp>
      <p:pic>
        <p:nvPicPr>
          <p:cNvPr id="18" name="Picture 17">
            <a:extLst>
              <a:ext uri="{FF2B5EF4-FFF2-40B4-BE49-F238E27FC236}">
                <a16:creationId xmlns:a16="http://schemas.microsoft.com/office/drawing/2014/main" id="{67472E93-E403-22E9-23FA-A2E2874AB799}"/>
              </a:ext>
            </a:extLst>
          </p:cNvPr>
          <p:cNvPicPr>
            <a:picLocks noChangeAspect="1"/>
          </p:cNvPicPr>
          <p:nvPr/>
        </p:nvPicPr>
        <p:blipFill>
          <a:blip r:embed="rId2"/>
          <a:stretch>
            <a:fillRect/>
          </a:stretch>
        </p:blipFill>
        <p:spPr>
          <a:xfrm>
            <a:off x="8364354" y="1496361"/>
            <a:ext cx="2974698" cy="803168"/>
          </a:xfrm>
          <a:prstGeom prst="rect">
            <a:avLst/>
          </a:prstGeom>
        </p:spPr>
      </p:pic>
      <p:pic>
        <p:nvPicPr>
          <p:cNvPr id="14" name="Picture 13">
            <a:extLst>
              <a:ext uri="{FF2B5EF4-FFF2-40B4-BE49-F238E27FC236}">
                <a16:creationId xmlns:a16="http://schemas.microsoft.com/office/drawing/2014/main" id="{5ED59545-F344-21FD-79E0-FDDEA15B4CBE}"/>
              </a:ext>
            </a:extLst>
          </p:cNvPr>
          <p:cNvPicPr>
            <a:picLocks noChangeAspect="1"/>
          </p:cNvPicPr>
          <p:nvPr/>
        </p:nvPicPr>
        <p:blipFill>
          <a:blip r:embed="rId3"/>
          <a:stretch>
            <a:fillRect/>
          </a:stretch>
        </p:blipFill>
        <p:spPr>
          <a:xfrm>
            <a:off x="8364354" y="3031407"/>
            <a:ext cx="2974698" cy="803168"/>
          </a:xfrm>
          <a:prstGeom prst="rect">
            <a:avLst/>
          </a:prstGeom>
        </p:spPr>
      </p:pic>
      <p:sp>
        <p:nvSpPr>
          <p:cNvPr id="68" name="Freeform: Shape 67">
            <a:extLst>
              <a:ext uri="{FF2B5EF4-FFF2-40B4-BE49-F238E27FC236}">
                <a16:creationId xmlns:a16="http://schemas.microsoft.com/office/drawing/2014/main" id="{CC7BCC73-A901-44EB-B0E7-879E19267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9827"/>
            <a:ext cx="10680562" cy="1078174"/>
          </a:xfrm>
          <a:custGeom>
            <a:avLst/>
            <a:gdLst>
              <a:gd name="connsiteX0" fmla="*/ 3617689 w 10680562"/>
              <a:gd name="connsiteY0" fmla="*/ 0 h 1605023"/>
              <a:gd name="connsiteX1" fmla="*/ 3635901 w 10680562"/>
              <a:gd name="connsiteY1" fmla="*/ 7738 h 1605023"/>
              <a:gd name="connsiteX2" fmla="*/ 3690891 w 10680562"/>
              <a:gd name="connsiteY2" fmla="*/ 7049 h 1605023"/>
              <a:gd name="connsiteX3" fmla="*/ 3832247 w 10680562"/>
              <a:gd name="connsiteY3" fmla="*/ 13937 h 1605023"/>
              <a:gd name="connsiteX4" fmla="*/ 3999111 w 10680562"/>
              <a:gd name="connsiteY4" fmla="*/ 44624 h 1605023"/>
              <a:gd name="connsiteX5" fmla="*/ 4034676 w 10680562"/>
              <a:gd name="connsiteY5" fmla="*/ 48775 h 1605023"/>
              <a:gd name="connsiteX6" fmla="*/ 4065394 w 10680562"/>
              <a:gd name="connsiteY6" fmla="*/ 42879 h 1605023"/>
              <a:gd name="connsiteX7" fmla="*/ 4072648 w 10680562"/>
              <a:gd name="connsiteY7" fmla="*/ 33262 h 1605023"/>
              <a:gd name="connsiteX8" fmla="*/ 4092232 w 10680562"/>
              <a:gd name="connsiteY8" fmla="*/ 34026 h 1605023"/>
              <a:gd name="connsiteX9" fmla="*/ 4097470 w 10680562"/>
              <a:gd name="connsiteY9" fmla="*/ 32252 h 1605023"/>
              <a:gd name="connsiteX10" fmla="*/ 4127488 w 10680562"/>
              <a:gd name="connsiteY10" fmla="*/ 24056 h 1605023"/>
              <a:gd name="connsiteX11" fmla="*/ 4190803 w 10680562"/>
              <a:gd name="connsiteY11" fmla="*/ 55685 h 1605023"/>
              <a:gd name="connsiteX12" fmla="*/ 4269333 w 10680562"/>
              <a:gd name="connsiteY12" fmla="*/ 54186 h 1605023"/>
              <a:gd name="connsiteX13" fmla="*/ 4481486 w 10680562"/>
              <a:gd name="connsiteY13" fmla="*/ 116915 h 1605023"/>
              <a:gd name="connsiteX14" fmla="*/ 4651418 w 10680562"/>
              <a:gd name="connsiteY14" fmla="*/ 150071 h 1605023"/>
              <a:gd name="connsiteX15" fmla="*/ 4863575 w 10680562"/>
              <a:gd name="connsiteY15" fmla="*/ 175458 h 1605023"/>
              <a:gd name="connsiteX16" fmla="*/ 5013635 w 10680562"/>
              <a:gd name="connsiteY16" fmla="*/ 213928 h 1605023"/>
              <a:gd name="connsiteX17" fmla="*/ 5203044 w 10680562"/>
              <a:gd name="connsiteY17" fmla="*/ 228946 h 1605023"/>
              <a:gd name="connsiteX18" fmla="*/ 5207070 w 10680562"/>
              <a:gd name="connsiteY18" fmla="*/ 235105 h 1605023"/>
              <a:gd name="connsiteX19" fmla="*/ 5224253 w 10680562"/>
              <a:gd name="connsiteY19" fmla="*/ 240320 h 1605023"/>
              <a:gd name="connsiteX20" fmla="*/ 5256736 w 10680562"/>
              <a:gd name="connsiteY20" fmla="*/ 254811 h 1605023"/>
              <a:gd name="connsiteX21" fmla="*/ 5264095 w 10680562"/>
              <a:gd name="connsiteY21" fmla="*/ 253567 h 1605023"/>
              <a:gd name="connsiteX22" fmla="*/ 5315084 w 10680562"/>
              <a:gd name="connsiteY22" fmla="*/ 269264 h 1605023"/>
              <a:gd name="connsiteX23" fmla="*/ 5316393 w 10680562"/>
              <a:gd name="connsiteY23" fmla="*/ 267603 h 1605023"/>
              <a:gd name="connsiteX24" fmla="*/ 5333427 w 10680562"/>
              <a:gd name="connsiteY24" fmla="*/ 263823 h 1605023"/>
              <a:gd name="connsiteX25" fmla="*/ 5364589 w 10680562"/>
              <a:gd name="connsiteY25" fmla="*/ 260882 h 1605023"/>
              <a:gd name="connsiteX26" fmla="*/ 5443973 w 10680562"/>
              <a:gd name="connsiteY26" fmla="*/ 230866 h 1605023"/>
              <a:gd name="connsiteX27" fmla="*/ 5497201 w 10680562"/>
              <a:gd name="connsiteY27" fmla="*/ 247023 h 1605023"/>
              <a:gd name="connsiteX28" fmla="*/ 5508269 w 10680562"/>
              <a:gd name="connsiteY28" fmla="*/ 249256 h 1605023"/>
              <a:gd name="connsiteX29" fmla="*/ 5508636 w 10680562"/>
              <a:gd name="connsiteY29" fmla="*/ 248880 h 1605023"/>
              <a:gd name="connsiteX30" fmla="*/ 5520606 w 10680562"/>
              <a:gd name="connsiteY30" fmla="*/ 250400 h 1605023"/>
              <a:gd name="connsiteX31" fmla="*/ 5528451 w 10680562"/>
              <a:gd name="connsiteY31" fmla="*/ 253330 h 1605023"/>
              <a:gd name="connsiteX32" fmla="*/ 5549923 w 10680562"/>
              <a:gd name="connsiteY32" fmla="*/ 257662 h 1605023"/>
              <a:gd name="connsiteX33" fmla="*/ 5558295 w 10680562"/>
              <a:gd name="connsiteY33" fmla="*/ 256364 h 1605023"/>
              <a:gd name="connsiteX34" fmla="*/ 5664799 w 10680562"/>
              <a:gd name="connsiteY34" fmla="*/ 278924 h 1605023"/>
              <a:gd name="connsiteX35" fmla="*/ 5796160 w 10680562"/>
              <a:gd name="connsiteY35" fmla="*/ 307979 h 1605023"/>
              <a:gd name="connsiteX36" fmla="*/ 5897647 w 10680562"/>
              <a:gd name="connsiteY36" fmla="*/ 339431 h 1605023"/>
              <a:gd name="connsiteX37" fmla="*/ 5978838 w 10680562"/>
              <a:gd name="connsiteY37" fmla="*/ 367970 h 1605023"/>
              <a:gd name="connsiteX38" fmla="*/ 6050367 w 10680562"/>
              <a:gd name="connsiteY38" fmla="*/ 386341 h 1605023"/>
              <a:gd name="connsiteX39" fmla="*/ 6140609 w 10680562"/>
              <a:gd name="connsiteY39" fmla="*/ 385135 h 1605023"/>
              <a:gd name="connsiteX40" fmla="*/ 6302950 w 10680562"/>
              <a:gd name="connsiteY40" fmla="*/ 448183 h 1605023"/>
              <a:gd name="connsiteX41" fmla="*/ 6308533 w 10680562"/>
              <a:gd name="connsiteY41" fmla="*/ 448551 h 1605023"/>
              <a:gd name="connsiteX42" fmla="*/ 6340278 w 10680562"/>
              <a:gd name="connsiteY42" fmla="*/ 468555 h 1605023"/>
              <a:gd name="connsiteX43" fmla="*/ 6341685 w 10680562"/>
              <a:gd name="connsiteY43" fmla="*/ 467587 h 1605023"/>
              <a:gd name="connsiteX44" fmla="*/ 6354862 w 10680562"/>
              <a:gd name="connsiteY44" fmla="*/ 467794 h 1605023"/>
              <a:gd name="connsiteX45" fmla="*/ 6377840 w 10680562"/>
              <a:gd name="connsiteY45" fmla="*/ 471024 h 1605023"/>
              <a:gd name="connsiteX46" fmla="*/ 6442804 w 10680562"/>
              <a:gd name="connsiteY46" fmla="*/ 463091 h 1605023"/>
              <a:gd name="connsiteX47" fmla="*/ 6476009 w 10680562"/>
              <a:gd name="connsiteY47" fmla="*/ 483807 h 1605023"/>
              <a:gd name="connsiteX48" fmla="*/ 6483237 w 10680562"/>
              <a:gd name="connsiteY48" fmla="*/ 487308 h 1605023"/>
              <a:gd name="connsiteX49" fmla="*/ 6483605 w 10680562"/>
              <a:gd name="connsiteY49" fmla="*/ 487102 h 1605023"/>
              <a:gd name="connsiteX50" fmla="*/ 6491673 w 10680562"/>
              <a:gd name="connsiteY50" fmla="*/ 490243 h 1605023"/>
              <a:gd name="connsiteX51" fmla="*/ 6496411 w 10680562"/>
              <a:gd name="connsiteY51" fmla="*/ 493689 h 1605023"/>
              <a:gd name="connsiteX52" fmla="*/ 6510429 w 10680562"/>
              <a:gd name="connsiteY52" fmla="*/ 500479 h 1605023"/>
              <a:gd name="connsiteX53" fmla="*/ 6516750 w 10680562"/>
              <a:gd name="connsiteY53" fmla="*/ 500983 h 1605023"/>
              <a:gd name="connsiteX54" fmla="*/ 6580199 w 10680562"/>
              <a:gd name="connsiteY54" fmla="*/ 483318 h 1605023"/>
              <a:gd name="connsiteX55" fmla="*/ 6690237 w 10680562"/>
              <a:gd name="connsiteY55" fmla="*/ 493051 h 1605023"/>
              <a:gd name="connsiteX56" fmla="*/ 6798356 w 10680562"/>
              <a:gd name="connsiteY56" fmla="*/ 506748 h 1605023"/>
              <a:gd name="connsiteX57" fmla="*/ 6837102 w 10680562"/>
              <a:gd name="connsiteY57" fmla="*/ 513677 h 1605023"/>
              <a:gd name="connsiteX58" fmla="*/ 6907934 w 10680562"/>
              <a:gd name="connsiteY58" fmla="*/ 517339 h 1605023"/>
              <a:gd name="connsiteX59" fmla="*/ 6941474 w 10680562"/>
              <a:gd name="connsiteY59" fmla="*/ 513632 h 1605023"/>
              <a:gd name="connsiteX60" fmla="*/ 6942754 w 10680562"/>
              <a:gd name="connsiteY60" fmla="*/ 514394 h 1605023"/>
              <a:gd name="connsiteX61" fmla="*/ 6946363 w 10680562"/>
              <a:gd name="connsiteY61" fmla="*/ 511066 h 1605023"/>
              <a:gd name="connsiteX62" fmla="*/ 6952592 w 10680562"/>
              <a:gd name="connsiteY62" fmla="*/ 510252 h 1605023"/>
              <a:gd name="connsiteX63" fmla="*/ 6968398 w 10680562"/>
              <a:gd name="connsiteY63" fmla="*/ 513946 h 1605023"/>
              <a:gd name="connsiteX64" fmla="*/ 6974142 w 10680562"/>
              <a:gd name="connsiteY64" fmla="*/ 516310 h 1605023"/>
              <a:gd name="connsiteX65" fmla="*/ 6982971 w 10680562"/>
              <a:gd name="connsiteY65" fmla="*/ 517694 h 1605023"/>
              <a:gd name="connsiteX66" fmla="*/ 6983252 w 10680562"/>
              <a:gd name="connsiteY66" fmla="*/ 517416 h 1605023"/>
              <a:gd name="connsiteX67" fmla="*/ 6991400 w 10680562"/>
              <a:gd name="connsiteY67" fmla="*/ 519321 h 1605023"/>
              <a:gd name="connsiteX68" fmla="*/ 7030460 w 10680562"/>
              <a:gd name="connsiteY68" fmla="*/ 532556 h 1605023"/>
              <a:gd name="connsiteX69" fmla="*/ 7089916 w 10680562"/>
              <a:gd name="connsiteY69" fmla="*/ 511503 h 1605023"/>
              <a:gd name="connsiteX70" fmla="*/ 7113059 w 10680562"/>
              <a:gd name="connsiteY70" fmla="*/ 509904 h 1605023"/>
              <a:gd name="connsiteX71" fmla="*/ 7125755 w 10680562"/>
              <a:gd name="connsiteY71" fmla="*/ 507393 h 1605023"/>
              <a:gd name="connsiteX72" fmla="*/ 7126765 w 10680562"/>
              <a:gd name="connsiteY72" fmla="*/ 506166 h 1605023"/>
              <a:gd name="connsiteX73" fmla="*/ 7164175 w 10680562"/>
              <a:gd name="connsiteY73" fmla="*/ 519011 h 1605023"/>
              <a:gd name="connsiteX74" fmla="*/ 7169654 w 10680562"/>
              <a:gd name="connsiteY74" fmla="*/ 518219 h 1605023"/>
              <a:gd name="connsiteX75" fmla="*/ 7193386 w 10680562"/>
              <a:gd name="connsiteY75" fmla="*/ 529788 h 1605023"/>
              <a:gd name="connsiteX76" fmla="*/ 7205997 w 10680562"/>
              <a:gd name="connsiteY76" fmla="*/ 534060 h 1605023"/>
              <a:gd name="connsiteX77" fmla="*/ 7208842 w 10680562"/>
              <a:gd name="connsiteY77" fmla="*/ 538783 h 1605023"/>
              <a:gd name="connsiteX78" fmla="*/ 7227817 w 10680562"/>
              <a:gd name="connsiteY78" fmla="*/ 543304 h 1605023"/>
              <a:gd name="connsiteX79" fmla="*/ 7230267 w 10680562"/>
              <a:gd name="connsiteY79" fmla="*/ 542497 h 1605023"/>
              <a:gd name="connsiteX80" fmla="*/ 7244913 w 10680562"/>
              <a:gd name="connsiteY80" fmla="*/ 551160 h 1605023"/>
              <a:gd name="connsiteX81" fmla="*/ 7255970 w 10680562"/>
              <a:gd name="connsiteY81" fmla="*/ 564383 h 1605023"/>
              <a:gd name="connsiteX82" fmla="*/ 7421156 w 10680562"/>
              <a:gd name="connsiteY82" fmla="*/ 584155 h 1605023"/>
              <a:gd name="connsiteX83" fmla="*/ 7553166 w 10680562"/>
              <a:gd name="connsiteY83" fmla="*/ 653085 h 1605023"/>
              <a:gd name="connsiteX84" fmla="*/ 7643092 w 10680562"/>
              <a:gd name="connsiteY84" fmla="*/ 662482 h 1605023"/>
              <a:gd name="connsiteX85" fmla="*/ 7896429 w 10680562"/>
              <a:gd name="connsiteY85" fmla="*/ 689054 h 1605023"/>
              <a:gd name="connsiteX86" fmla="*/ 7954620 w 10680562"/>
              <a:gd name="connsiteY86" fmla="*/ 689481 h 1605023"/>
              <a:gd name="connsiteX87" fmla="*/ 8000803 w 10680562"/>
              <a:gd name="connsiteY87" fmla="*/ 714583 h 1605023"/>
              <a:gd name="connsiteX88" fmla="*/ 8023216 w 10680562"/>
              <a:gd name="connsiteY88" fmla="*/ 709000 h 1605023"/>
              <a:gd name="connsiteX89" fmla="*/ 8027136 w 10680562"/>
              <a:gd name="connsiteY89" fmla="*/ 707765 h 1605023"/>
              <a:gd name="connsiteX90" fmla="*/ 8041622 w 10680562"/>
              <a:gd name="connsiteY90" fmla="*/ 708731 h 1605023"/>
              <a:gd name="connsiteX91" fmla="*/ 8047209 w 10680562"/>
              <a:gd name="connsiteY91" fmla="*/ 701624 h 1605023"/>
              <a:gd name="connsiteX92" fmla="*/ 8070088 w 10680562"/>
              <a:gd name="connsiteY92" fmla="*/ 697789 h 1605023"/>
              <a:gd name="connsiteX93" fmla="*/ 8096332 w 10680562"/>
              <a:gd name="connsiteY93" fmla="*/ 701624 h 1605023"/>
              <a:gd name="connsiteX94" fmla="*/ 8219225 w 10680562"/>
              <a:gd name="connsiteY94" fmla="*/ 728069 h 1605023"/>
              <a:gd name="connsiteX95" fmla="*/ 8293793 w 10680562"/>
              <a:gd name="connsiteY95" fmla="*/ 739200 h 1605023"/>
              <a:gd name="connsiteX96" fmla="*/ 8323753 w 10680562"/>
              <a:gd name="connsiteY96" fmla="*/ 736063 h 1605023"/>
              <a:gd name="connsiteX97" fmla="*/ 8364496 w 10680562"/>
              <a:gd name="connsiteY97" fmla="*/ 736635 h 1605023"/>
              <a:gd name="connsiteX98" fmla="*/ 8437662 w 10680562"/>
              <a:gd name="connsiteY98" fmla="*/ 731942 h 1605023"/>
              <a:gd name="connsiteX99" fmla="*/ 8533764 w 10680562"/>
              <a:gd name="connsiteY99" fmla="*/ 735554 h 1605023"/>
              <a:gd name="connsiteX100" fmla="*/ 8596769 w 10680562"/>
              <a:gd name="connsiteY100" fmla="*/ 769632 h 1605023"/>
              <a:gd name="connsiteX101" fmla="*/ 8604035 w 10680562"/>
              <a:gd name="connsiteY101" fmla="*/ 764982 h 1605023"/>
              <a:gd name="connsiteX102" fmla="*/ 8650929 w 10680562"/>
              <a:gd name="connsiteY102" fmla="*/ 773164 h 1605023"/>
              <a:gd name="connsiteX103" fmla="*/ 8806497 w 10680562"/>
              <a:gd name="connsiteY103" fmla="*/ 839707 h 1605023"/>
              <a:gd name="connsiteX104" fmla="*/ 8898377 w 10680562"/>
              <a:gd name="connsiteY104" fmla="*/ 854651 h 1605023"/>
              <a:gd name="connsiteX105" fmla="*/ 8932389 w 10680562"/>
              <a:gd name="connsiteY105" fmla="*/ 853846 h 1605023"/>
              <a:gd name="connsiteX106" fmla="*/ 8989288 w 10680562"/>
              <a:gd name="connsiteY106" fmla="*/ 852877 h 1605023"/>
              <a:gd name="connsiteX107" fmla="*/ 9035275 w 10680562"/>
              <a:gd name="connsiteY107" fmla="*/ 837110 h 1605023"/>
              <a:gd name="connsiteX108" fmla="*/ 9138626 w 10680562"/>
              <a:gd name="connsiteY108" fmla="*/ 862106 h 1605023"/>
              <a:gd name="connsiteX109" fmla="*/ 9216298 w 10680562"/>
              <a:gd name="connsiteY109" fmla="*/ 858754 h 1605023"/>
              <a:gd name="connsiteX110" fmla="*/ 9259941 w 10680562"/>
              <a:gd name="connsiteY110" fmla="*/ 861843 h 1605023"/>
              <a:gd name="connsiteX111" fmla="*/ 9380407 w 10680562"/>
              <a:gd name="connsiteY111" fmla="*/ 864825 h 1605023"/>
              <a:gd name="connsiteX112" fmla="*/ 9490772 w 10680562"/>
              <a:gd name="connsiteY112" fmla="*/ 901190 h 1605023"/>
              <a:gd name="connsiteX113" fmla="*/ 9584982 w 10680562"/>
              <a:gd name="connsiteY113" fmla="*/ 935980 h 1605023"/>
              <a:gd name="connsiteX114" fmla="*/ 9759797 w 10680562"/>
              <a:gd name="connsiteY114" fmla="*/ 1010923 h 1605023"/>
              <a:gd name="connsiteX115" fmla="*/ 9834455 w 10680562"/>
              <a:gd name="connsiteY115" fmla="*/ 1082908 h 1605023"/>
              <a:gd name="connsiteX116" fmla="*/ 9939504 w 10680562"/>
              <a:gd name="connsiteY116" fmla="*/ 1110614 h 1605023"/>
              <a:gd name="connsiteX117" fmla="*/ 10077001 w 10680562"/>
              <a:gd name="connsiteY117" fmla="*/ 1160906 h 1605023"/>
              <a:gd name="connsiteX118" fmla="*/ 10178431 w 10680562"/>
              <a:gd name="connsiteY118" fmla="*/ 1244920 h 1605023"/>
              <a:gd name="connsiteX119" fmla="*/ 10248658 w 10680562"/>
              <a:gd name="connsiteY119" fmla="*/ 1309335 h 1605023"/>
              <a:gd name="connsiteX120" fmla="*/ 10414709 w 10680562"/>
              <a:gd name="connsiteY120" fmla="*/ 1388645 h 1605023"/>
              <a:gd name="connsiteX121" fmla="*/ 10592469 w 10680562"/>
              <a:gd name="connsiteY121" fmla="*/ 1543828 h 1605023"/>
              <a:gd name="connsiteX122" fmla="*/ 10674941 w 10680562"/>
              <a:gd name="connsiteY122" fmla="*/ 1597388 h 1605023"/>
              <a:gd name="connsiteX123" fmla="*/ 10680562 w 10680562"/>
              <a:gd name="connsiteY123" fmla="*/ 1605023 h 1605023"/>
              <a:gd name="connsiteX124" fmla="*/ 0 w 10680562"/>
              <a:gd name="connsiteY124" fmla="*/ 1605023 h 1605023"/>
              <a:gd name="connsiteX125" fmla="*/ 0 w 10680562"/>
              <a:gd name="connsiteY125" fmla="*/ 415048 h 1605023"/>
              <a:gd name="connsiteX126" fmla="*/ 9656 w 10680562"/>
              <a:gd name="connsiteY126" fmla="*/ 416044 h 1605023"/>
              <a:gd name="connsiteX127" fmla="*/ 179196 w 10680562"/>
              <a:gd name="connsiteY127" fmla="*/ 423071 h 1605023"/>
              <a:gd name="connsiteX128" fmla="*/ 250912 w 10680562"/>
              <a:gd name="connsiteY128" fmla="*/ 408617 h 1605023"/>
              <a:gd name="connsiteX129" fmla="*/ 291375 w 10680562"/>
              <a:gd name="connsiteY129" fmla="*/ 403710 h 1605023"/>
              <a:gd name="connsiteX130" fmla="*/ 320542 w 10680562"/>
              <a:gd name="connsiteY130" fmla="*/ 396592 h 1605023"/>
              <a:gd name="connsiteX131" fmla="*/ 522426 w 10680562"/>
              <a:gd name="connsiteY131" fmla="*/ 407158 h 1605023"/>
              <a:gd name="connsiteX132" fmla="*/ 549068 w 10680562"/>
              <a:gd name="connsiteY132" fmla="*/ 407418 h 1605023"/>
              <a:gd name="connsiteX133" fmla="*/ 571100 w 10680562"/>
              <a:gd name="connsiteY133" fmla="*/ 400562 h 1605023"/>
              <a:gd name="connsiteX134" fmla="*/ 575457 w 10680562"/>
              <a:gd name="connsiteY134" fmla="*/ 392801 h 1605023"/>
              <a:gd name="connsiteX135" fmla="*/ 589968 w 10680562"/>
              <a:gd name="connsiteY135" fmla="*/ 391807 h 1605023"/>
              <a:gd name="connsiteX136" fmla="*/ 593649 w 10680562"/>
              <a:gd name="connsiteY136" fmla="*/ 390062 h 1605023"/>
              <a:gd name="connsiteX137" fmla="*/ 614928 w 10680562"/>
              <a:gd name="connsiteY137" fmla="*/ 381544 h 1605023"/>
              <a:gd name="connsiteX138" fmla="*/ 722580 w 10680562"/>
              <a:gd name="connsiteY138" fmla="*/ 392722 h 1605023"/>
              <a:gd name="connsiteX139" fmla="*/ 946884 w 10680562"/>
              <a:gd name="connsiteY139" fmla="*/ 411854 h 1605023"/>
              <a:gd name="connsiteX140" fmla="*/ 1210905 w 10680562"/>
              <a:gd name="connsiteY140" fmla="*/ 432414 h 1605023"/>
              <a:gd name="connsiteX141" fmla="*/ 1377854 w 10680562"/>
              <a:gd name="connsiteY141" fmla="*/ 429745 h 1605023"/>
              <a:gd name="connsiteX142" fmla="*/ 1391004 w 10680562"/>
              <a:gd name="connsiteY142" fmla="*/ 441307 h 1605023"/>
              <a:gd name="connsiteX143" fmla="*/ 1406953 w 10680562"/>
              <a:gd name="connsiteY143" fmla="*/ 447889 h 1605023"/>
              <a:gd name="connsiteX144" fmla="*/ 1409246 w 10680562"/>
              <a:gd name="connsiteY144" fmla="*/ 446765 h 1605023"/>
              <a:gd name="connsiteX145" fmla="*/ 1428800 w 10680562"/>
              <a:gd name="connsiteY145" fmla="*/ 448677 h 1605023"/>
              <a:gd name="connsiteX146" fmla="*/ 1432402 w 10680562"/>
              <a:gd name="connsiteY146" fmla="*/ 452956 h 1605023"/>
              <a:gd name="connsiteX147" fmla="*/ 1606578 w 10680562"/>
              <a:gd name="connsiteY147" fmla="*/ 430870 h 1605023"/>
              <a:gd name="connsiteX148" fmla="*/ 1647476 w 10680562"/>
              <a:gd name="connsiteY148" fmla="*/ 438687 h 1605023"/>
              <a:gd name="connsiteX149" fmla="*/ 1655866 w 10680562"/>
              <a:gd name="connsiteY149" fmla="*/ 439472 h 1605023"/>
              <a:gd name="connsiteX150" fmla="*/ 1656096 w 10680562"/>
              <a:gd name="connsiteY150" fmla="*/ 439162 h 1605023"/>
              <a:gd name="connsiteX151" fmla="*/ 1670708 w 10680562"/>
              <a:gd name="connsiteY151" fmla="*/ 412530 h 1605023"/>
              <a:gd name="connsiteX152" fmla="*/ 1737953 w 10680562"/>
              <a:gd name="connsiteY152" fmla="*/ 399496 h 1605023"/>
              <a:gd name="connsiteX153" fmla="*/ 1848192 w 10680562"/>
              <a:gd name="connsiteY153" fmla="*/ 376032 h 1605023"/>
              <a:gd name="connsiteX154" fmla="*/ 1954077 w 10680562"/>
              <a:gd name="connsiteY154" fmla="*/ 352621 h 1605023"/>
              <a:gd name="connsiteX155" fmla="*/ 1993047 w 10680562"/>
              <a:gd name="connsiteY155" fmla="*/ 346068 h 1605023"/>
              <a:gd name="connsiteX156" fmla="*/ 2059719 w 10680562"/>
              <a:gd name="connsiteY156" fmla="*/ 325903 h 1605023"/>
              <a:gd name="connsiteX157" fmla="*/ 2088528 w 10680562"/>
              <a:gd name="connsiteY157" fmla="*/ 311409 h 1605023"/>
              <a:gd name="connsiteX158" fmla="*/ 2090087 w 10680562"/>
              <a:gd name="connsiteY158" fmla="*/ 311676 h 1605023"/>
              <a:gd name="connsiteX159" fmla="*/ 2091700 w 10680562"/>
              <a:gd name="connsiteY159" fmla="*/ 307455 h 1605023"/>
              <a:gd name="connsiteX160" fmla="*/ 2096989 w 10680562"/>
              <a:gd name="connsiteY160" fmla="*/ 304649 h 1605023"/>
              <a:gd name="connsiteX161" fmla="*/ 2113325 w 10680562"/>
              <a:gd name="connsiteY161" fmla="*/ 302764 h 1605023"/>
              <a:gd name="connsiteX162" fmla="*/ 2119780 w 10680562"/>
              <a:gd name="connsiteY162" fmla="*/ 303007 h 1605023"/>
              <a:gd name="connsiteX163" fmla="*/ 2128562 w 10680562"/>
              <a:gd name="connsiteY163" fmla="*/ 301336 h 1605023"/>
              <a:gd name="connsiteX164" fmla="*/ 2128679 w 10680562"/>
              <a:gd name="connsiteY164" fmla="*/ 300991 h 1605023"/>
              <a:gd name="connsiteX165" fmla="*/ 2179558 w 10680562"/>
              <a:gd name="connsiteY165" fmla="*/ 299095 h 1605023"/>
              <a:gd name="connsiteX166" fmla="*/ 2223277 w 10680562"/>
              <a:gd name="connsiteY166" fmla="*/ 260239 h 1605023"/>
              <a:gd name="connsiteX167" fmla="*/ 2243644 w 10680562"/>
              <a:gd name="connsiteY167" fmla="*/ 251110 h 1605023"/>
              <a:gd name="connsiteX168" fmla="*/ 2253986 w 10680562"/>
              <a:gd name="connsiteY168" fmla="*/ 244616 h 1605023"/>
              <a:gd name="connsiteX169" fmla="*/ 2254285 w 10680562"/>
              <a:gd name="connsiteY169" fmla="*/ 243167 h 1605023"/>
              <a:gd name="connsiteX170" fmla="*/ 2295037 w 10680562"/>
              <a:gd name="connsiteY170" fmla="*/ 242433 h 1605023"/>
              <a:gd name="connsiteX171" fmla="*/ 2299648 w 10680562"/>
              <a:gd name="connsiteY171" fmla="*/ 239896 h 1605023"/>
              <a:gd name="connsiteX172" fmla="*/ 2327237 w 10680562"/>
              <a:gd name="connsiteY172" fmla="*/ 242539 h 1605023"/>
              <a:gd name="connsiteX173" fmla="*/ 2340943 w 10680562"/>
              <a:gd name="connsiteY173" fmla="*/ 242239 h 1605023"/>
              <a:gd name="connsiteX174" fmla="*/ 2345943 w 10680562"/>
              <a:gd name="connsiteY174" fmla="*/ 245589 h 1605023"/>
              <a:gd name="connsiteX175" fmla="*/ 2365602 w 10680562"/>
              <a:gd name="connsiteY175" fmla="*/ 243403 h 1605023"/>
              <a:gd name="connsiteX176" fmla="*/ 2367433 w 10680562"/>
              <a:gd name="connsiteY176" fmla="*/ 241858 h 1605023"/>
              <a:gd name="connsiteX177" fmla="*/ 2385231 w 10680562"/>
              <a:gd name="connsiteY177" fmla="*/ 244873 h 1605023"/>
              <a:gd name="connsiteX178" fmla="*/ 2402059 w 10680562"/>
              <a:gd name="connsiteY178" fmla="*/ 253223 h 1605023"/>
              <a:gd name="connsiteX179" fmla="*/ 2719020 w 10680562"/>
              <a:gd name="connsiteY179" fmla="*/ 235271 h 1605023"/>
              <a:gd name="connsiteX180" fmla="*/ 2877308 w 10680562"/>
              <a:gd name="connsiteY180" fmla="*/ 208630 h 1605023"/>
              <a:gd name="connsiteX181" fmla="*/ 3051375 w 10680562"/>
              <a:gd name="connsiteY181" fmla="*/ 154110 h 1605023"/>
              <a:gd name="connsiteX182" fmla="*/ 3104837 w 10680562"/>
              <a:gd name="connsiteY182" fmla="*/ 135199 h 1605023"/>
              <a:gd name="connsiteX183" fmla="*/ 3159836 w 10680562"/>
              <a:gd name="connsiteY183" fmla="*/ 142694 h 1605023"/>
              <a:gd name="connsiteX184" fmla="*/ 3177510 w 10680562"/>
              <a:gd name="connsiteY184" fmla="*/ 130186 h 1605023"/>
              <a:gd name="connsiteX185" fmla="*/ 3180470 w 10680562"/>
              <a:gd name="connsiteY185" fmla="*/ 127764 h 1605023"/>
              <a:gd name="connsiteX186" fmla="*/ 3194216 w 10680562"/>
              <a:gd name="connsiteY186" fmla="*/ 123837 h 1605023"/>
              <a:gd name="connsiteX187" fmla="*/ 3214710 w 10680562"/>
              <a:gd name="connsiteY187" fmla="*/ 104451 h 1605023"/>
              <a:gd name="connsiteX188" fmla="*/ 3240671 w 10680562"/>
              <a:gd name="connsiteY188" fmla="*/ 99232 h 1605023"/>
              <a:gd name="connsiteX189" fmla="*/ 3366544 w 10680562"/>
              <a:gd name="connsiteY189" fmla="*/ 82506 h 1605023"/>
              <a:gd name="connsiteX190" fmla="*/ 3440424 w 10680562"/>
              <a:gd name="connsiteY190" fmla="*/ 67891 h 1605023"/>
              <a:gd name="connsiteX191" fmla="*/ 3466248 w 10680562"/>
              <a:gd name="connsiteY191" fmla="*/ 55103 h 1605023"/>
              <a:gd name="connsiteX192" fmla="*/ 3503820 w 10680562"/>
              <a:gd name="connsiteY192" fmla="*/ 42110 h 1605023"/>
              <a:gd name="connsiteX193" fmla="*/ 3568389 w 10680562"/>
              <a:gd name="connsiteY193" fmla="*/ 13576 h 1605023"/>
              <a:gd name="connsiteX194" fmla="*/ 3604089 w 10680562"/>
              <a:gd name="connsiteY194" fmla="*/ 6980 h 16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680562" h="1605023">
                <a:moveTo>
                  <a:pt x="3617689" y="0"/>
                </a:moveTo>
                <a:lnTo>
                  <a:pt x="3635901" y="7738"/>
                </a:lnTo>
                <a:cubicBezTo>
                  <a:pt x="3636815" y="-13593"/>
                  <a:pt x="3674070" y="21953"/>
                  <a:pt x="3690891" y="7049"/>
                </a:cubicBezTo>
                <a:cubicBezTo>
                  <a:pt x="3723615" y="8082"/>
                  <a:pt x="3780877" y="7675"/>
                  <a:pt x="3832247" y="13937"/>
                </a:cubicBezTo>
                <a:cubicBezTo>
                  <a:pt x="3878761" y="52737"/>
                  <a:pt x="3960967" y="15082"/>
                  <a:pt x="3999111" y="44624"/>
                </a:cubicBezTo>
                <a:cubicBezTo>
                  <a:pt x="4011661" y="48427"/>
                  <a:pt x="4023440" y="49464"/>
                  <a:pt x="4034676" y="48775"/>
                </a:cubicBezTo>
                <a:lnTo>
                  <a:pt x="4065394" y="42879"/>
                </a:lnTo>
                <a:lnTo>
                  <a:pt x="4072648" y="33262"/>
                </a:lnTo>
                <a:lnTo>
                  <a:pt x="4092232" y="34026"/>
                </a:lnTo>
                <a:lnTo>
                  <a:pt x="4097470" y="32252"/>
                </a:lnTo>
                <a:cubicBezTo>
                  <a:pt x="4107476" y="28819"/>
                  <a:pt x="4117405" y="25741"/>
                  <a:pt x="4127488" y="24056"/>
                </a:cubicBezTo>
                <a:cubicBezTo>
                  <a:pt x="4122379" y="69900"/>
                  <a:pt x="4212421" y="17287"/>
                  <a:pt x="4190803" y="55685"/>
                </a:cubicBezTo>
                <a:cubicBezTo>
                  <a:pt x="4245322" y="54405"/>
                  <a:pt x="4210442" y="91290"/>
                  <a:pt x="4269333" y="54186"/>
                </a:cubicBezTo>
                <a:cubicBezTo>
                  <a:pt x="4360007" y="84494"/>
                  <a:pt x="4405441" y="66275"/>
                  <a:pt x="4481486" y="116915"/>
                </a:cubicBezTo>
                <a:cubicBezTo>
                  <a:pt x="4469366" y="96298"/>
                  <a:pt x="4624978" y="141388"/>
                  <a:pt x="4651418" y="150071"/>
                </a:cubicBezTo>
                <a:lnTo>
                  <a:pt x="4863575" y="175458"/>
                </a:lnTo>
                <a:cubicBezTo>
                  <a:pt x="4867452" y="182323"/>
                  <a:pt x="5007365" y="209256"/>
                  <a:pt x="5013635" y="213928"/>
                </a:cubicBezTo>
                <a:lnTo>
                  <a:pt x="5203044" y="228946"/>
                </a:lnTo>
                <a:lnTo>
                  <a:pt x="5207070" y="235105"/>
                </a:lnTo>
                <a:lnTo>
                  <a:pt x="5224253" y="240320"/>
                </a:lnTo>
                <a:lnTo>
                  <a:pt x="5256736" y="254811"/>
                </a:lnTo>
                <a:lnTo>
                  <a:pt x="5264095" y="253567"/>
                </a:lnTo>
                <a:lnTo>
                  <a:pt x="5315084" y="269264"/>
                </a:lnTo>
                <a:lnTo>
                  <a:pt x="5316393" y="267603"/>
                </a:lnTo>
                <a:cubicBezTo>
                  <a:pt x="5320500" y="264235"/>
                  <a:pt x="5325719" y="262424"/>
                  <a:pt x="5333427" y="263823"/>
                </a:cubicBezTo>
                <a:cubicBezTo>
                  <a:pt x="5330520" y="234164"/>
                  <a:pt x="5341605" y="254143"/>
                  <a:pt x="5364589" y="260882"/>
                </a:cubicBezTo>
                <a:cubicBezTo>
                  <a:pt x="5365199" y="216323"/>
                  <a:pt x="5425089" y="252089"/>
                  <a:pt x="5443973" y="230866"/>
                </a:cubicBezTo>
                <a:cubicBezTo>
                  <a:pt x="5460840" y="236821"/>
                  <a:pt x="5478689" y="242307"/>
                  <a:pt x="5497201" y="247023"/>
                </a:cubicBezTo>
                <a:lnTo>
                  <a:pt x="5508269" y="249256"/>
                </a:lnTo>
                <a:lnTo>
                  <a:pt x="5508636" y="248880"/>
                </a:lnTo>
                <a:cubicBezTo>
                  <a:pt x="5511356" y="248469"/>
                  <a:pt x="5515116" y="248867"/>
                  <a:pt x="5520606" y="250400"/>
                </a:cubicBezTo>
                <a:lnTo>
                  <a:pt x="5528451" y="253330"/>
                </a:lnTo>
                <a:lnTo>
                  <a:pt x="5549923" y="257662"/>
                </a:lnTo>
                <a:lnTo>
                  <a:pt x="5558295" y="256364"/>
                </a:lnTo>
                <a:lnTo>
                  <a:pt x="5664799" y="278924"/>
                </a:lnTo>
                <a:lnTo>
                  <a:pt x="5796160" y="307979"/>
                </a:lnTo>
                <a:lnTo>
                  <a:pt x="5897647" y="339431"/>
                </a:lnTo>
                <a:cubicBezTo>
                  <a:pt x="5894921" y="322560"/>
                  <a:pt x="5962532" y="357207"/>
                  <a:pt x="5978838" y="367970"/>
                </a:cubicBezTo>
                <a:cubicBezTo>
                  <a:pt x="6035145" y="375765"/>
                  <a:pt x="6006578" y="380813"/>
                  <a:pt x="6050367" y="386341"/>
                </a:cubicBezTo>
                <a:cubicBezTo>
                  <a:pt x="6051161" y="391932"/>
                  <a:pt x="6137489" y="380709"/>
                  <a:pt x="6140609" y="385135"/>
                </a:cubicBezTo>
                <a:cubicBezTo>
                  <a:pt x="6205928" y="424013"/>
                  <a:pt x="6248816" y="452185"/>
                  <a:pt x="6302950" y="448183"/>
                </a:cubicBezTo>
                <a:lnTo>
                  <a:pt x="6308533" y="448551"/>
                </a:lnTo>
                <a:lnTo>
                  <a:pt x="6340278" y="468555"/>
                </a:lnTo>
                <a:lnTo>
                  <a:pt x="6341685" y="467587"/>
                </a:lnTo>
                <a:cubicBezTo>
                  <a:pt x="6345560" y="465876"/>
                  <a:pt x="6349786" y="465470"/>
                  <a:pt x="6354862" y="467794"/>
                </a:cubicBezTo>
                <a:cubicBezTo>
                  <a:pt x="6361260" y="446013"/>
                  <a:pt x="6363438" y="462250"/>
                  <a:pt x="6377840" y="471024"/>
                </a:cubicBezTo>
                <a:cubicBezTo>
                  <a:pt x="6390990" y="439154"/>
                  <a:pt x="6423334" y="475084"/>
                  <a:pt x="6442804" y="463091"/>
                </a:cubicBezTo>
                <a:cubicBezTo>
                  <a:pt x="6453090" y="470255"/>
                  <a:pt x="6464204" y="477252"/>
                  <a:pt x="6476009" y="483807"/>
                </a:cubicBezTo>
                <a:lnTo>
                  <a:pt x="6483237" y="487308"/>
                </a:lnTo>
                <a:lnTo>
                  <a:pt x="6483605" y="487102"/>
                </a:lnTo>
                <a:cubicBezTo>
                  <a:pt x="6485654" y="487272"/>
                  <a:pt x="6488212" y="488201"/>
                  <a:pt x="6491673" y="490243"/>
                </a:cubicBezTo>
                <a:lnTo>
                  <a:pt x="6496411" y="493689"/>
                </a:lnTo>
                <a:lnTo>
                  <a:pt x="6510429" y="500479"/>
                </a:lnTo>
                <a:lnTo>
                  <a:pt x="6516750" y="500983"/>
                </a:lnTo>
                <a:cubicBezTo>
                  <a:pt x="6541864" y="496675"/>
                  <a:pt x="6554866" y="452619"/>
                  <a:pt x="6580199" y="483318"/>
                </a:cubicBezTo>
                <a:cubicBezTo>
                  <a:pt x="6622601" y="489571"/>
                  <a:pt x="6654587" y="470617"/>
                  <a:pt x="6690237" y="493051"/>
                </a:cubicBezTo>
                <a:cubicBezTo>
                  <a:pt x="6729957" y="498806"/>
                  <a:pt x="6766252" y="494451"/>
                  <a:pt x="6798356" y="506748"/>
                </a:cubicBezTo>
                <a:cubicBezTo>
                  <a:pt x="6813529" y="501270"/>
                  <a:pt x="6826992" y="500232"/>
                  <a:pt x="6837102" y="513677"/>
                </a:cubicBezTo>
                <a:cubicBezTo>
                  <a:pt x="6874837" y="515764"/>
                  <a:pt x="6887115" y="500833"/>
                  <a:pt x="6907934" y="517339"/>
                </a:cubicBezTo>
                <a:cubicBezTo>
                  <a:pt x="6934086" y="494196"/>
                  <a:pt x="6933260" y="504492"/>
                  <a:pt x="6941474" y="513632"/>
                </a:cubicBezTo>
                <a:lnTo>
                  <a:pt x="6942754" y="514394"/>
                </a:lnTo>
                <a:lnTo>
                  <a:pt x="6946363" y="511066"/>
                </a:lnTo>
                <a:lnTo>
                  <a:pt x="6952592" y="510252"/>
                </a:lnTo>
                <a:lnTo>
                  <a:pt x="6968398" y="513946"/>
                </a:lnTo>
                <a:lnTo>
                  <a:pt x="6974142" y="516310"/>
                </a:lnTo>
                <a:cubicBezTo>
                  <a:pt x="6978173" y="517574"/>
                  <a:pt x="6980948" y="517948"/>
                  <a:pt x="6982971" y="517694"/>
                </a:cubicBezTo>
                <a:lnTo>
                  <a:pt x="6983252" y="517416"/>
                </a:lnTo>
                <a:lnTo>
                  <a:pt x="6991400" y="519321"/>
                </a:lnTo>
                <a:cubicBezTo>
                  <a:pt x="7005004" y="523242"/>
                  <a:pt x="7018100" y="527732"/>
                  <a:pt x="7030460" y="532556"/>
                </a:cubicBezTo>
                <a:cubicBezTo>
                  <a:pt x="7044917" y="516932"/>
                  <a:pt x="7088472" y="545083"/>
                  <a:pt x="7089916" y="511503"/>
                </a:cubicBezTo>
                <a:cubicBezTo>
                  <a:pt x="7106785" y="517039"/>
                  <a:pt x="7114554" y="532321"/>
                  <a:pt x="7113059" y="509904"/>
                </a:cubicBezTo>
                <a:cubicBezTo>
                  <a:pt x="7118735" y="511110"/>
                  <a:pt x="7122641" y="509850"/>
                  <a:pt x="7125755" y="507393"/>
                </a:cubicBezTo>
                <a:lnTo>
                  <a:pt x="7126765" y="506166"/>
                </a:lnTo>
                <a:lnTo>
                  <a:pt x="7164175" y="519011"/>
                </a:lnTo>
                <a:lnTo>
                  <a:pt x="7169654" y="518219"/>
                </a:lnTo>
                <a:lnTo>
                  <a:pt x="7193386" y="529788"/>
                </a:lnTo>
                <a:lnTo>
                  <a:pt x="7205997" y="534060"/>
                </a:lnTo>
                <a:lnTo>
                  <a:pt x="7208842" y="538783"/>
                </a:lnTo>
                <a:cubicBezTo>
                  <a:pt x="7212314" y="541931"/>
                  <a:pt x="7217803" y="543928"/>
                  <a:pt x="7227817" y="543304"/>
                </a:cubicBezTo>
                <a:lnTo>
                  <a:pt x="7230267" y="542497"/>
                </a:lnTo>
                <a:lnTo>
                  <a:pt x="7244913" y="551160"/>
                </a:lnTo>
                <a:cubicBezTo>
                  <a:pt x="7249453" y="554807"/>
                  <a:pt x="7253253" y="559130"/>
                  <a:pt x="7255970" y="564383"/>
                </a:cubicBezTo>
                <a:cubicBezTo>
                  <a:pt x="7315146" y="548103"/>
                  <a:pt x="7361553" y="579076"/>
                  <a:pt x="7421156" y="584155"/>
                </a:cubicBezTo>
                <a:cubicBezTo>
                  <a:pt x="7465612" y="613750"/>
                  <a:pt x="7546249" y="613142"/>
                  <a:pt x="7553166" y="653085"/>
                </a:cubicBezTo>
                <a:cubicBezTo>
                  <a:pt x="7562552" y="609214"/>
                  <a:pt x="7673998" y="724531"/>
                  <a:pt x="7643092" y="662482"/>
                </a:cubicBezTo>
                <a:lnTo>
                  <a:pt x="7896429" y="689054"/>
                </a:lnTo>
                <a:cubicBezTo>
                  <a:pt x="7940867" y="662251"/>
                  <a:pt x="7914217" y="689365"/>
                  <a:pt x="7954620" y="689481"/>
                </a:cubicBezTo>
                <a:cubicBezTo>
                  <a:pt x="7937756" y="718000"/>
                  <a:pt x="8005608" y="680123"/>
                  <a:pt x="8000803" y="714583"/>
                </a:cubicBezTo>
                <a:cubicBezTo>
                  <a:pt x="8008309" y="713512"/>
                  <a:pt x="8015731" y="711389"/>
                  <a:pt x="8023216" y="709000"/>
                </a:cubicBezTo>
                <a:lnTo>
                  <a:pt x="8027136" y="707765"/>
                </a:lnTo>
                <a:lnTo>
                  <a:pt x="8041622" y="708731"/>
                </a:lnTo>
                <a:lnTo>
                  <a:pt x="8047209" y="701624"/>
                </a:lnTo>
                <a:lnTo>
                  <a:pt x="8070088" y="697789"/>
                </a:lnTo>
                <a:cubicBezTo>
                  <a:pt x="8078424" y="697492"/>
                  <a:pt x="8087123" y="698508"/>
                  <a:pt x="8096332" y="701624"/>
                </a:cubicBezTo>
                <a:cubicBezTo>
                  <a:pt x="8123926" y="724651"/>
                  <a:pt x="8185640" y="697894"/>
                  <a:pt x="8219225" y="728069"/>
                </a:cubicBezTo>
                <a:cubicBezTo>
                  <a:pt x="8232644" y="736562"/>
                  <a:pt x="8280723" y="746936"/>
                  <a:pt x="8293793" y="739200"/>
                </a:cubicBezTo>
                <a:cubicBezTo>
                  <a:pt x="8304636" y="739365"/>
                  <a:pt x="8314843" y="745516"/>
                  <a:pt x="8323753" y="736063"/>
                </a:cubicBezTo>
                <a:cubicBezTo>
                  <a:pt x="8336542" y="725164"/>
                  <a:pt x="8363344" y="752699"/>
                  <a:pt x="8364496" y="736635"/>
                </a:cubicBezTo>
                <a:cubicBezTo>
                  <a:pt x="8383724" y="755702"/>
                  <a:pt x="8414211" y="733717"/>
                  <a:pt x="8437662" y="731942"/>
                </a:cubicBezTo>
                <a:cubicBezTo>
                  <a:pt x="8451685" y="749699"/>
                  <a:pt x="8487061" y="728469"/>
                  <a:pt x="8533764" y="735554"/>
                </a:cubicBezTo>
                <a:cubicBezTo>
                  <a:pt x="8548878" y="755832"/>
                  <a:pt x="8565301" y="740114"/>
                  <a:pt x="8596769" y="769632"/>
                </a:cubicBezTo>
                <a:cubicBezTo>
                  <a:pt x="8598880" y="767829"/>
                  <a:pt x="8601326" y="766261"/>
                  <a:pt x="8604035" y="764982"/>
                </a:cubicBezTo>
                <a:cubicBezTo>
                  <a:pt x="8619777" y="757551"/>
                  <a:pt x="8640772" y="761213"/>
                  <a:pt x="8650929" y="773164"/>
                </a:cubicBezTo>
                <a:cubicBezTo>
                  <a:pt x="8702615" y="814545"/>
                  <a:pt x="8757170" y="823762"/>
                  <a:pt x="8806497" y="839707"/>
                </a:cubicBezTo>
                <a:cubicBezTo>
                  <a:pt x="8863157" y="854381"/>
                  <a:pt x="8833749" y="812347"/>
                  <a:pt x="8898377" y="854651"/>
                </a:cubicBezTo>
                <a:cubicBezTo>
                  <a:pt x="8909161" y="844048"/>
                  <a:pt x="8918437" y="845186"/>
                  <a:pt x="8932389" y="853846"/>
                </a:cubicBezTo>
                <a:cubicBezTo>
                  <a:pt x="8960146" y="860074"/>
                  <a:pt x="8965550" y="829338"/>
                  <a:pt x="8989288" y="852877"/>
                </a:cubicBezTo>
                <a:cubicBezTo>
                  <a:pt x="8988278" y="835633"/>
                  <a:pt x="9043995" y="856467"/>
                  <a:pt x="9035275" y="837110"/>
                </a:cubicBezTo>
                <a:cubicBezTo>
                  <a:pt x="9060165" y="838647"/>
                  <a:pt x="9108456" y="858499"/>
                  <a:pt x="9138626" y="862106"/>
                </a:cubicBezTo>
                <a:cubicBezTo>
                  <a:pt x="9165080" y="876547"/>
                  <a:pt x="9174888" y="860404"/>
                  <a:pt x="9216298" y="858754"/>
                </a:cubicBezTo>
                <a:cubicBezTo>
                  <a:pt x="9230418" y="871192"/>
                  <a:pt x="9244774" y="868822"/>
                  <a:pt x="9259941" y="861843"/>
                </a:cubicBezTo>
                <a:cubicBezTo>
                  <a:pt x="9297647" y="870955"/>
                  <a:pt x="9335980" y="863006"/>
                  <a:pt x="9380407" y="864825"/>
                </a:cubicBezTo>
                <a:cubicBezTo>
                  <a:pt x="9424338" y="883720"/>
                  <a:pt x="9443322" y="899138"/>
                  <a:pt x="9490772" y="901190"/>
                </a:cubicBezTo>
                <a:cubicBezTo>
                  <a:pt x="9530410" y="933396"/>
                  <a:pt x="9546422" y="928548"/>
                  <a:pt x="9584982" y="935980"/>
                </a:cubicBezTo>
                <a:cubicBezTo>
                  <a:pt x="9629819" y="954269"/>
                  <a:pt x="9718219" y="986435"/>
                  <a:pt x="9759797" y="1010923"/>
                </a:cubicBezTo>
                <a:cubicBezTo>
                  <a:pt x="9801376" y="1035410"/>
                  <a:pt x="9804503" y="1066293"/>
                  <a:pt x="9834455" y="1082908"/>
                </a:cubicBezTo>
                <a:cubicBezTo>
                  <a:pt x="9864406" y="1099522"/>
                  <a:pt x="9891608" y="1087791"/>
                  <a:pt x="9939504" y="1110614"/>
                </a:cubicBezTo>
                <a:cubicBezTo>
                  <a:pt x="9978150" y="1098522"/>
                  <a:pt x="10034187" y="1166580"/>
                  <a:pt x="10077001" y="1160906"/>
                </a:cubicBezTo>
                <a:cubicBezTo>
                  <a:pt x="10084861" y="1190721"/>
                  <a:pt x="10164307" y="1234884"/>
                  <a:pt x="10178431" y="1244920"/>
                </a:cubicBezTo>
                <a:cubicBezTo>
                  <a:pt x="10210316" y="1215779"/>
                  <a:pt x="10222273" y="1306394"/>
                  <a:pt x="10248658" y="1309335"/>
                </a:cubicBezTo>
                <a:lnTo>
                  <a:pt x="10414709" y="1388645"/>
                </a:lnTo>
                <a:cubicBezTo>
                  <a:pt x="10473963" y="1440373"/>
                  <a:pt x="10538857" y="1454568"/>
                  <a:pt x="10592469" y="1543828"/>
                </a:cubicBezTo>
                <a:cubicBezTo>
                  <a:pt x="10651538" y="1531501"/>
                  <a:pt x="10660082" y="1567462"/>
                  <a:pt x="10674941" y="1597388"/>
                </a:cubicBezTo>
                <a:lnTo>
                  <a:pt x="10680562" y="1605023"/>
                </a:lnTo>
                <a:lnTo>
                  <a:pt x="0" y="1605023"/>
                </a:lnTo>
                <a:lnTo>
                  <a:pt x="0" y="415048"/>
                </a:lnTo>
                <a:lnTo>
                  <a:pt x="9656" y="416044"/>
                </a:lnTo>
                <a:cubicBezTo>
                  <a:pt x="66794" y="420549"/>
                  <a:pt x="142962" y="423374"/>
                  <a:pt x="179196" y="423071"/>
                </a:cubicBezTo>
                <a:cubicBezTo>
                  <a:pt x="202136" y="418172"/>
                  <a:pt x="228694" y="392385"/>
                  <a:pt x="250912" y="408617"/>
                </a:cubicBezTo>
                <a:cubicBezTo>
                  <a:pt x="249389" y="392611"/>
                  <a:pt x="280512" y="416185"/>
                  <a:pt x="291375" y="403710"/>
                </a:cubicBezTo>
                <a:cubicBezTo>
                  <a:pt x="298635" y="393187"/>
                  <a:pt x="309770" y="397885"/>
                  <a:pt x="320542" y="396592"/>
                </a:cubicBezTo>
                <a:cubicBezTo>
                  <a:pt x="359051" y="397166"/>
                  <a:pt x="484339" y="405354"/>
                  <a:pt x="522426" y="407158"/>
                </a:cubicBezTo>
                <a:cubicBezTo>
                  <a:pt x="532069" y="408997"/>
                  <a:pt x="540856" y="408831"/>
                  <a:pt x="549068" y="407418"/>
                </a:cubicBezTo>
                <a:lnTo>
                  <a:pt x="571100" y="400562"/>
                </a:lnTo>
                <a:lnTo>
                  <a:pt x="575457" y="392801"/>
                </a:lnTo>
                <a:lnTo>
                  <a:pt x="589968" y="391807"/>
                </a:lnTo>
                <a:lnTo>
                  <a:pt x="593649" y="390062"/>
                </a:lnTo>
                <a:cubicBezTo>
                  <a:pt x="600667" y="386700"/>
                  <a:pt x="607669" y="383607"/>
                  <a:pt x="614928" y="381544"/>
                </a:cubicBezTo>
                <a:cubicBezTo>
                  <a:pt x="636416" y="381988"/>
                  <a:pt x="667253" y="387671"/>
                  <a:pt x="722580" y="392722"/>
                </a:cubicBezTo>
                <a:cubicBezTo>
                  <a:pt x="792539" y="408114"/>
                  <a:pt x="885615" y="380106"/>
                  <a:pt x="946884" y="411854"/>
                </a:cubicBezTo>
                <a:cubicBezTo>
                  <a:pt x="1028270" y="418469"/>
                  <a:pt x="1139077" y="429433"/>
                  <a:pt x="1210905" y="432414"/>
                </a:cubicBezTo>
                <a:cubicBezTo>
                  <a:pt x="1270803" y="429423"/>
                  <a:pt x="1321921" y="453757"/>
                  <a:pt x="1377854" y="429745"/>
                </a:cubicBezTo>
                <a:cubicBezTo>
                  <a:pt x="1381419" y="434564"/>
                  <a:pt x="1385901" y="438319"/>
                  <a:pt x="1391004" y="441307"/>
                </a:cubicBezTo>
                <a:lnTo>
                  <a:pt x="1406953" y="447889"/>
                </a:lnTo>
                <a:lnTo>
                  <a:pt x="1409246" y="446765"/>
                </a:lnTo>
                <a:cubicBezTo>
                  <a:pt x="1419066" y="444804"/>
                  <a:pt x="1424836" y="446037"/>
                  <a:pt x="1428800" y="448677"/>
                </a:cubicBezTo>
                <a:lnTo>
                  <a:pt x="1432402" y="452956"/>
                </a:lnTo>
                <a:lnTo>
                  <a:pt x="1606578" y="430870"/>
                </a:lnTo>
                <a:cubicBezTo>
                  <a:pt x="1619625" y="433971"/>
                  <a:pt x="1633347" y="436643"/>
                  <a:pt x="1647476" y="438687"/>
                </a:cubicBezTo>
                <a:lnTo>
                  <a:pt x="1655866" y="439472"/>
                </a:lnTo>
                <a:lnTo>
                  <a:pt x="1656096" y="439162"/>
                </a:lnTo>
                <a:cubicBezTo>
                  <a:pt x="1658061" y="438636"/>
                  <a:pt x="1666503" y="411823"/>
                  <a:pt x="1670708" y="412530"/>
                </a:cubicBezTo>
                <a:lnTo>
                  <a:pt x="1737953" y="399496"/>
                </a:lnTo>
                <a:lnTo>
                  <a:pt x="1848192" y="376032"/>
                </a:lnTo>
                <a:cubicBezTo>
                  <a:pt x="1887458" y="368088"/>
                  <a:pt x="1918458" y="352092"/>
                  <a:pt x="1954077" y="352621"/>
                </a:cubicBezTo>
                <a:cubicBezTo>
                  <a:pt x="1965180" y="342609"/>
                  <a:pt x="1976973" y="337201"/>
                  <a:pt x="1993047" y="346068"/>
                </a:cubicBezTo>
                <a:cubicBezTo>
                  <a:pt x="2028636" y="335449"/>
                  <a:pt x="2032293" y="317806"/>
                  <a:pt x="2059719" y="325903"/>
                </a:cubicBezTo>
                <a:cubicBezTo>
                  <a:pt x="2071905" y="296194"/>
                  <a:pt x="2076373" y="305826"/>
                  <a:pt x="2088528" y="311409"/>
                </a:cubicBezTo>
                <a:lnTo>
                  <a:pt x="2090087" y="311676"/>
                </a:lnTo>
                <a:lnTo>
                  <a:pt x="2091700" y="307455"/>
                </a:lnTo>
                <a:lnTo>
                  <a:pt x="2096989" y="304649"/>
                </a:lnTo>
                <a:lnTo>
                  <a:pt x="2113325" y="302764"/>
                </a:lnTo>
                <a:lnTo>
                  <a:pt x="2119780" y="303007"/>
                </a:lnTo>
                <a:cubicBezTo>
                  <a:pt x="2124111" y="302819"/>
                  <a:pt x="2126840" y="302239"/>
                  <a:pt x="2128562" y="301336"/>
                </a:cubicBezTo>
                <a:cubicBezTo>
                  <a:pt x="2128600" y="301221"/>
                  <a:pt x="2128640" y="301107"/>
                  <a:pt x="2128679" y="300991"/>
                </a:cubicBezTo>
                <a:lnTo>
                  <a:pt x="2179558" y="299095"/>
                </a:lnTo>
                <a:cubicBezTo>
                  <a:pt x="2184857" y="280099"/>
                  <a:pt x="2238998" y="291238"/>
                  <a:pt x="2223277" y="260239"/>
                </a:cubicBezTo>
                <a:cubicBezTo>
                  <a:pt x="2241523" y="259676"/>
                  <a:pt x="2256386" y="270988"/>
                  <a:pt x="2243644" y="251110"/>
                </a:cubicBezTo>
                <a:cubicBezTo>
                  <a:pt x="2249448" y="250324"/>
                  <a:pt x="2252382" y="247882"/>
                  <a:pt x="2253986" y="244616"/>
                </a:cubicBezTo>
                <a:lnTo>
                  <a:pt x="2254285" y="243167"/>
                </a:lnTo>
                <a:lnTo>
                  <a:pt x="2295037" y="242433"/>
                </a:lnTo>
                <a:lnTo>
                  <a:pt x="2299648" y="239896"/>
                </a:lnTo>
                <a:lnTo>
                  <a:pt x="2327237" y="242539"/>
                </a:lnTo>
                <a:lnTo>
                  <a:pt x="2340943" y="242239"/>
                </a:lnTo>
                <a:lnTo>
                  <a:pt x="2345943" y="245589"/>
                </a:lnTo>
                <a:cubicBezTo>
                  <a:pt x="2350718" y="247299"/>
                  <a:pt x="2356754" y="247292"/>
                  <a:pt x="2365602" y="243403"/>
                </a:cubicBezTo>
                <a:lnTo>
                  <a:pt x="2367433" y="241858"/>
                </a:lnTo>
                <a:lnTo>
                  <a:pt x="2385231" y="244873"/>
                </a:lnTo>
                <a:cubicBezTo>
                  <a:pt x="2391237" y="246682"/>
                  <a:pt x="2396907" y="249351"/>
                  <a:pt x="2402059" y="253223"/>
                </a:cubicBezTo>
                <a:cubicBezTo>
                  <a:pt x="2457690" y="251623"/>
                  <a:pt x="2639813" y="242704"/>
                  <a:pt x="2719020" y="235271"/>
                </a:cubicBezTo>
                <a:cubicBezTo>
                  <a:pt x="2762954" y="229515"/>
                  <a:pt x="2821915" y="222156"/>
                  <a:pt x="2877308" y="208630"/>
                </a:cubicBezTo>
                <a:cubicBezTo>
                  <a:pt x="2947949" y="226393"/>
                  <a:pt x="2978035" y="153757"/>
                  <a:pt x="3051375" y="154110"/>
                </a:cubicBezTo>
                <a:cubicBezTo>
                  <a:pt x="3078434" y="115011"/>
                  <a:pt x="3067807" y="148493"/>
                  <a:pt x="3104837" y="135199"/>
                </a:cubicBezTo>
                <a:cubicBezTo>
                  <a:pt x="3103880" y="166713"/>
                  <a:pt x="3146743" y="109780"/>
                  <a:pt x="3159836" y="142694"/>
                </a:cubicBezTo>
                <a:cubicBezTo>
                  <a:pt x="3166160" y="139232"/>
                  <a:pt x="3171875" y="134841"/>
                  <a:pt x="3177510" y="130186"/>
                </a:cubicBezTo>
                <a:lnTo>
                  <a:pt x="3180470" y="127764"/>
                </a:lnTo>
                <a:lnTo>
                  <a:pt x="3194216" y="123837"/>
                </a:lnTo>
                <a:lnTo>
                  <a:pt x="3214710" y="104451"/>
                </a:lnTo>
                <a:cubicBezTo>
                  <a:pt x="3222186" y="101416"/>
                  <a:pt x="3230663" y="99454"/>
                  <a:pt x="3240671" y="99232"/>
                </a:cubicBezTo>
                <a:cubicBezTo>
                  <a:pt x="3277606" y="111009"/>
                  <a:pt x="3320498" y="66221"/>
                  <a:pt x="3366544" y="82506"/>
                </a:cubicBezTo>
                <a:cubicBezTo>
                  <a:pt x="3383134" y="85775"/>
                  <a:pt x="3432393" y="79256"/>
                  <a:pt x="3440424" y="67891"/>
                </a:cubicBezTo>
                <a:cubicBezTo>
                  <a:pt x="3450432" y="64444"/>
                  <a:pt x="3462892" y="66649"/>
                  <a:pt x="3466248" y="55103"/>
                </a:cubicBezTo>
                <a:cubicBezTo>
                  <a:pt x="3472418" y="40954"/>
                  <a:pt x="3510917" y="57092"/>
                  <a:pt x="3503820" y="42110"/>
                </a:cubicBezTo>
                <a:lnTo>
                  <a:pt x="3568389" y="13576"/>
                </a:lnTo>
                <a:cubicBezTo>
                  <a:pt x="3579310" y="19318"/>
                  <a:pt x="3590168" y="14433"/>
                  <a:pt x="3604089" y="698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F60B7E5E-A6C9-7913-62ED-4C599A972683}"/>
              </a:ext>
            </a:extLst>
          </p:cNvPr>
          <p:cNvPicPr>
            <a:picLocks noChangeAspect="1"/>
          </p:cNvPicPr>
          <p:nvPr/>
        </p:nvPicPr>
        <p:blipFill>
          <a:blip r:embed="rId4"/>
          <a:stretch>
            <a:fillRect/>
          </a:stretch>
        </p:blipFill>
        <p:spPr>
          <a:xfrm>
            <a:off x="8364353" y="4565772"/>
            <a:ext cx="2974698" cy="773421"/>
          </a:xfrm>
          <a:prstGeom prst="rect">
            <a:avLst/>
          </a:prstGeom>
        </p:spPr>
      </p:pic>
    </p:spTree>
    <p:extLst>
      <p:ext uri="{BB962C8B-B14F-4D97-AF65-F5344CB8AC3E}">
        <p14:creationId xmlns:p14="http://schemas.microsoft.com/office/powerpoint/2010/main" val="2686681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E847677-479B-C6A2-F41F-2F62E234F9E1}"/>
              </a:ext>
            </a:extLst>
          </p:cNvPr>
          <p:cNvSpPr txBox="1"/>
          <p:nvPr/>
        </p:nvSpPr>
        <p:spPr>
          <a:xfrm>
            <a:off x="692727" y="498764"/>
            <a:ext cx="4882343" cy="5603923"/>
          </a:xfrm>
          <a:prstGeom prst="rect">
            <a:avLst/>
          </a:prstGeom>
        </p:spPr>
        <p:txBody>
          <a:bodyPr vert="horz" lIns="91440" tIns="45720" rIns="91440" bIns="45720" rtlCol="0">
            <a:noAutofit/>
          </a:bodyPr>
          <a:lstStyle/>
          <a:p>
            <a:pPr>
              <a:lnSpc>
                <a:spcPct val="90000"/>
              </a:lnSpc>
              <a:spcAft>
                <a:spcPts val="600"/>
              </a:spcAft>
            </a:pPr>
            <a:r>
              <a:rPr lang="en-US" b="1" dirty="0"/>
              <a:t>La </a:t>
            </a:r>
            <a:r>
              <a:rPr lang="en-US" b="1" dirty="0" err="1"/>
              <a:t>Pirámide</a:t>
            </a:r>
            <a:r>
              <a:rPr lang="en-US" b="1" dirty="0"/>
              <a:t> </a:t>
            </a:r>
            <a:r>
              <a:rPr lang="en-US" b="1" dirty="0" err="1"/>
              <a:t>Olfativa</a:t>
            </a:r>
            <a:r>
              <a:rPr lang="en-US" dirty="0"/>
              <a:t> define la estructura de un perfume y describe las </a:t>
            </a:r>
            <a:r>
              <a:rPr lang="en-US" dirty="0" err="1"/>
              <a:t>notas</a:t>
            </a:r>
            <a:r>
              <a:rPr lang="en-US" dirty="0"/>
              <a:t> que </a:t>
            </a:r>
            <a:r>
              <a:rPr lang="en-US" dirty="0" err="1"/>
              <a:t>percibimos</a:t>
            </a:r>
            <a:r>
              <a:rPr lang="en-US" dirty="0"/>
              <a:t> a lo largo del </a:t>
            </a:r>
            <a:r>
              <a:rPr lang="en-US" dirty="0" err="1"/>
              <a:t>tiempo</a:t>
            </a:r>
            <a:r>
              <a:rPr lang="en-US" dirty="0"/>
              <a:t>:</a:t>
            </a:r>
          </a:p>
          <a:p>
            <a:pPr>
              <a:lnSpc>
                <a:spcPct val="90000"/>
              </a:lnSpc>
              <a:spcAft>
                <a:spcPts val="600"/>
              </a:spcAft>
            </a:pPr>
            <a:endParaRPr lang="en-US" dirty="0"/>
          </a:p>
          <a:p>
            <a:pPr indent="-228600">
              <a:lnSpc>
                <a:spcPct val="90000"/>
              </a:lnSpc>
              <a:spcAft>
                <a:spcPts val="600"/>
              </a:spcAft>
              <a:buFont typeface="Arial" panose="020B0604020202020204" pitchFamily="34" charset="0"/>
              <a:buChar char="•"/>
            </a:pPr>
            <a:r>
              <a:rPr lang="en-US" b="1" dirty="0" err="1"/>
              <a:t>Notas</a:t>
            </a:r>
            <a:r>
              <a:rPr lang="en-US" b="1" dirty="0"/>
              <a:t> de </a:t>
            </a:r>
            <a:r>
              <a:rPr lang="en-US" b="1" dirty="0" err="1"/>
              <a:t>salida</a:t>
            </a:r>
            <a:r>
              <a:rPr lang="en-US" b="1" dirty="0"/>
              <a:t> o cabeza</a:t>
            </a:r>
            <a:r>
              <a:rPr lang="en-US" dirty="0"/>
              <a:t>: Es </a:t>
            </a:r>
            <a:r>
              <a:rPr lang="en-US" dirty="0" err="1"/>
              <a:t>el</a:t>
            </a:r>
            <a:r>
              <a:rPr lang="en-US" dirty="0"/>
              <a:t> primer </a:t>
            </a:r>
            <a:r>
              <a:rPr lang="en-US" dirty="0" err="1"/>
              <a:t>impacto</a:t>
            </a:r>
            <a:r>
              <a:rPr lang="en-US" dirty="0"/>
              <a:t> de la </a:t>
            </a:r>
            <a:r>
              <a:rPr lang="en-US" dirty="0" err="1"/>
              <a:t>fragancia</a:t>
            </a:r>
            <a:r>
              <a:rPr lang="en-US" dirty="0"/>
              <a:t>, perceptible durante </a:t>
            </a:r>
            <a:r>
              <a:rPr lang="en-US" dirty="0" err="1"/>
              <a:t>los</a:t>
            </a:r>
            <a:r>
              <a:rPr lang="en-US" dirty="0"/>
              <a:t> </a:t>
            </a:r>
            <a:r>
              <a:rPr lang="en-US" dirty="0" err="1"/>
              <a:t>primeros</a:t>
            </a:r>
            <a:r>
              <a:rPr lang="en-US" dirty="0"/>
              <a:t> 15 </a:t>
            </a:r>
            <a:r>
              <a:rPr lang="en-US" dirty="0" err="1"/>
              <a:t>minutos</a:t>
            </a:r>
            <a:r>
              <a:rPr lang="en-US" dirty="0"/>
              <a:t>, y </a:t>
            </a:r>
            <a:r>
              <a:rPr lang="en-US" dirty="0" err="1"/>
              <a:t>puede</a:t>
            </a:r>
            <a:r>
              <a:rPr lang="en-US" dirty="0"/>
              <a:t> </a:t>
            </a:r>
            <a:r>
              <a:rPr lang="en-US" dirty="0" err="1"/>
              <a:t>durar</a:t>
            </a:r>
            <a:r>
              <a:rPr lang="en-US" dirty="0"/>
              <a:t> hasta 2 horas. </a:t>
            </a:r>
            <a:r>
              <a:rPr lang="en-US" dirty="0" err="1"/>
              <a:t>Estas</a:t>
            </a:r>
            <a:r>
              <a:rPr lang="en-US" dirty="0"/>
              <a:t> </a:t>
            </a:r>
            <a:r>
              <a:rPr lang="en-US" dirty="0" err="1"/>
              <a:t>notas</a:t>
            </a:r>
            <a:r>
              <a:rPr lang="en-US" dirty="0"/>
              <a:t> </a:t>
            </a:r>
            <a:r>
              <a:rPr lang="en-US" dirty="0" err="1"/>
              <a:t>iniciales</a:t>
            </a:r>
            <a:r>
              <a:rPr lang="en-US" dirty="0"/>
              <a:t> son frescas y </a:t>
            </a:r>
            <a:r>
              <a:rPr lang="en-US" dirty="0" err="1"/>
              <a:t>ligeras</a:t>
            </a:r>
            <a:r>
              <a:rPr lang="en-US" dirty="0"/>
              <a:t>.</a:t>
            </a:r>
          </a:p>
          <a:p>
            <a:pPr indent="-228600">
              <a:lnSpc>
                <a:spcPct val="90000"/>
              </a:lnSpc>
              <a:spcAft>
                <a:spcPts val="600"/>
              </a:spcAft>
              <a:buFont typeface="Arial" panose="020B0604020202020204" pitchFamily="34" charset="0"/>
              <a:buChar char="•"/>
            </a:pPr>
            <a:r>
              <a:rPr lang="en-US" b="1" dirty="0" err="1"/>
              <a:t>Notas</a:t>
            </a:r>
            <a:r>
              <a:rPr lang="en-US" b="1" dirty="0"/>
              <a:t> de </a:t>
            </a:r>
            <a:r>
              <a:rPr lang="en-US" b="1" dirty="0" err="1"/>
              <a:t>corazón</a:t>
            </a:r>
            <a:r>
              <a:rPr lang="en-US" b="1" dirty="0"/>
              <a:t> o </a:t>
            </a:r>
            <a:r>
              <a:rPr lang="en-US" b="1" dirty="0" err="1"/>
              <a:t>cuerpo</a:t>
            </a:r>
            <a:r>
              <a:rPr lang="en-US" dirty="0"/>
              <a:t>: </a:t>
            </a:r>
            <a:r>
              <a:rPr lang="en-US" dirty="0" err="1"/>
              <a:t>Representan</a:t>
            </a:r>
            <a:r>
              <a:rPr lang="en-US" dirty="0"/>
              <a:t> la </a:t>
            </a:r>
            <a:r>
              <a:rPr lang="en-US" dirty="0" err="1"/>
              <a:t>esencia</a:t>
            </a:r>
            <a:r>
              <a:rPr lang="en-US" dirty="0"/>
              <a:t> del perfume. </a:t>
            </a:r>
            <a:r>
              <a:rPr lang="en-US" dirty="0" err="1"/>
              <a:t>Aparecen</a:t>
            </a:r>
            <a:r>
              <a:rPr lang="en-US" dirty="0"/>
              <a:t> </a:t>
            </a:r>
            <a:r>
              <a:rPr lang="en-US" dirty="0" err="1"/>
              <a:t>después</a:t>
            </a:r>
            <a:r>
              <a:rPr lang="en-US" dirty="0"/>
              <a:t> de </a:t>
            </a:r>
            <a:r>
              <a:rPr lang="en-US" dirty="0" err="1"/>
              <a:t>los</a:t>
            </a:r>
            <a:r>
              <a:rPr lang="en-US" dirty="0"/>
              <a:t> </a:t>
            </a:r>
            <a:r>
              <a:rPr lang="en-US" dirty="0" err="1"/>
              <a:t>primeros</a:t>
            </a:r>
            <a:r>
              <a:rPr lang="en-US" dirty="0"/>
              <a:t> </a:t>
            </a:r>
            <a:r>
              <a:rPr lang="en-US" dirty="0" err="1"/>
              <a:t>minutos</a:t>
            </a:r>
            <a:r>
              <a:rPr lang="en-US" dirty="0"/>
              <a:t> y pueden </a:t>
            </a:r>
            <a:r>
              <a:rPr lang="en-US" dirty="0" err="1"/>
              <a:t>durar</a:t>
            </a:r>
            <a:r>
              <a:rPr lang="en-US" dirty="0"/>
              <a:t> hasta 6 horas. </a:t>
            </a:r>
            <a:r>
              <a:rPr lang="en-US" dirty="0" err="1"/>
              <a:t>Estas</a:t>
            </a:r>
            <a:r>
              <a:rPr lang="en-US" dirty="0"/>
              <a:t> </a:t>
            </a:r>
            <a:r>
              <a:rPr lang="en-US" dirty="0" err="1"/>
              <a:t>notas</a:t>
            </a:r>
            <a:r>
              <a:rPr lang="en-US" dirty="0"/>
              <a:t> </a:t>
            </a:r>
            <a:r>
              <a:rPr lang="en-US" dirty="0" err="1"/>
              <a:t>equilibran</a:t>
            </a:r>
            <a:r>
              <a:rPr lang="en-US" dirty="0"/>
              <a:t> las de </a:t>
            </a:r>
            <a:r>
              <a:rPr lang="en-US" dirty="0" err="1"/>
              <a:t>salida</a:t>
            </a:r>
            <a:r>
              <a:rPr lang="en-US" dirty="0"/>
              <a:t> y las de </a:t>
            </a:r>
            <a:r>
              <a:rPr lang="en-US" dirty="0" err="1"/>
              <a:t>fondo</a:t>
            </a:r>
            <a:r>
              <a:rPr lang="en-US" dirty="0"/>
              <a:t>, </a:t>
            </a:r>
            <a:r>
              <a:rPr lang="en-US" dirty="0" err="1"/>
              <a:t>proporcionando</a:t>
            </a:r>
            <a:r>
              <a:rPr lang="en-US" dirty="0"/>
              <a:t> la </a:t>
            </a:r>
            <a:r>
              <a:rPr lang="en-US" dirty="0" err="1"/>
              <a:t>verdadera</a:t>
            </a:r>
            <a:r>
              <a:rPr lang="en-US" dirty="0"/>
              <a:t> </a:t>
            </a:r>
            <a:r>
              <a:rPr lang="en-US" dirty="0" err="1"/>
              <a:t>identidad</a:t>
            </a:r>
            <a:r>
              <a:rPr lang="en-US" dirty="0"/>
              <a:t> de la </a:t>
            </a:r>
            <a:r>
              <a:rPr lang="en-US" dirty="0" err="1"/>
              <a:t>fragancia</a:t>
            </a:r>
            <a:r>
              <a:rPr lang="en-US" dirty="0"/>
              <a:t>.</a:t>
            </a:r>
          </a:p>
          <a:p>
            <a:pPr indent="-228600">
              <a:lnSpc>
                <a:spcPct val="90000"/>
              </a:lnSpc>
              <a:spcAft>
                <a:spcPts val="600"/>
              </a:spcAft>
              <a:buFont typeface="Arial" panose="020B0604020202020204" pitchFamily="34" charset="0"/>
              <a:buChar char="•"/>
            </a:pPr>
            <a:r>
              <a:rPr lang="en-US" b="1" dirty="0" err="1"/>
              <a:t>Notas</a:t>
            </a:r>
            <a:r>
              <a:rPr lang="en-US" b="1" dirty="0"/>
              <a:t> de </a:t>
            </a:r>
            <a:r>
              <a:rPr lang="en-US" b="1" dirty="0" err="1"/>
              <a:t>fondo</a:t>
            </a:r>
            <a:r>
              <a:rPr lang="en-US" b="1" dirty="0"/>
              <a:t> o base</a:t>
            </a:r>
            <a:r>
              <a:rPr lang="en-US" dirty="0"/>
              <a:t>: Son las que dan </a:t>
            </a:r>
            <a:r>
              <a:rPr lang="en-US" dirty="0" err="1"/>
              <a:t>profundidad</a:t>
            </a:r>
            <a:r>
              <a:rPr lang="en-US" dirty="0"/>
              <a:t> y </a:t>
            </a:r>
            <a:r>
              <a:rPr lang="en-US" dirty="0" err="1"/>
              <a:t>durabilidad</a:t>
            </a:r>
            <a:r>
              <a:rPr lang="en-US" dirty="0"/>
              <a:t> a la </a:t>
            </a:r>
            <a:r>
              <a:rPr lang="en-US" dirty="0" err="1"/>
              <a:t>fragancia</a:t>
            </a:r>
            <a:r>
              <a:rPr lang="en-US" dirty="0"/>
              <a:t>. </a:t>
            </a:r>
            <a:r>
              <a:rPr lang="en-US" dirty="0" err="1"/>
              <a:t>Aparecen</a:t>
            </a:r>
            <a:r>
              <a:rPr lang="en-US" dirty="0"/>
              <a:t> </a:t>
            </a:r>
            <a:r>
              <a:rPr lang="en-US" dirty="0" err="1"/>
              <a:t>después</a:t>
            </a:r>
            <a:r>
              <a:rPr lang="en-US" dirty="0"/>
              <a:t> de las 2 horas y pueden </a:t>
            </a:r>
            <a:r>
              <a:rPr lang="en-US" dirty="0" err="1"/>
              <a:t>persistir</a:t>
            </a:r>
            <a:r>
              <a:rPr lang="en-US" dirty="0"/>
              <a:t> durante </a:t>
            </a:r>
            <a:r>
              <a:rPr lang="en-US" dirty="0" err="1"/>
              <a:t>mucho</a:t>
            </a:r>
            <a:r>
              <a:rPr lang="en-US" dirty="0"/>
              <a:t> más </a:t>
            </a:r>
            <a:r>
              <a:rPr lang="en-US" dirty="0" err="1"/>
              <a:t>tiempo</a:t>
            </a:r>
            <a:r>
              <a:rPr lang="en-US" dirty="0"/>
              <a:t>. </a:t>
            </a:r>
            <a:r>
              <a:rPr lang="en-US" dirty="0" err="1"/>
              <a:t>Ingredientes</a:t>
            </a:r>
            <a:r>
              <a:rPr lang="en-US" dirty="0"/>
              <a:t> como </a:t>
            </a:r>
            <a:r>
              <a:rPr lang="en-US" dirty="0" err="1"/>
              <a:t>maderas</a:t>
            </a:r>
            <a:r>
              <a:rPr lang="en-US" dirty="0"/>
              <a:t>, </a:t>
            </a:r>
            <a:r>
              <a:rPr lang="en-US" dirty="0" err="1"/>
              <a:t>ámbar</a:t>
            </a:r>
            <a:r>
              <a:rPr lang="en-US" dirty="0"/>
              <a:t> o </a:t>
            </a:r>
            <a:r>
              <a:rPr lang="en-US" dirty="0" err="1"/>
              <a:t>especias</a:t>
            </a:r>
            <a:r>
              <a:rPr lang="en-US" dirty="0"/>
              <a:t> son </a:t>
            </a:r>
            <a:r>
              <a:rPr lang="en-US" dirty="0" err="1"/>
              <a:t>comunes</a:t>
            </a:r>
            <a:r>
              <a:rPr lang="en-US" dirty="0"/>
              <a:t> en esta </a:t>
            </a:r>
            <a:r>
              <a:rPr lang="en-US" dirty="0" err="1"/>
              <a:t>fase</a:t>
            </a:r>
            <a:r>
              <a:rPr lang="en-US" dirty="0"/>
              <a:t>, </a:t>
            </a:r>
            <a:r>
              <a:rPr lang="en-US" dirty="0" err="1"/>
              <a:t>aportando</a:t>
            </a:r>
            <a:r>
              <a:rPr lang="en-US" dirty="0"/>
              <a:t> </a:t>
            </a:r>
            <a:r>
              <a:rPr lang="en-US" dirty="0" err="1"/>
              <a:t>carácter</a:t>
            </a:r>
            <a:r>
              <a:rPr lang="en-US" dirty="0"/>
              <a:t> y </a:t>
            </a:r>
            <a:r>
              <a:rPr lang="en-US" dirty="0" err="1"/>
              <a:t>persistencia</a:t>
            </a:r>
            <a:r>
              <a:rPr lang="en-US" dirty="0"/>
              <a:t>.</a:t>
            </a:r>
          </a:p>
          <a:p>
            <a:pPr indent="-228600">
              <a:lnSpc>
                <a:spcPct val="90000"/>
              </a:lnSpc>
              <a:spcAft>
                <a:spcPts val="600"/>
              </a:spcAft>
              <a:buFont typeface="Arial" panose="020B0604020202020204" pitchFamily="34" charset="0"/>
              <a:buChar char="•"/>
            </a:pPr>
            <a:r>
              <a:rPr lang="en-US" dirty="0"/>
              <a:t>Esta estructura </a:t>
            </a:r>
            <a:r>
              <a:rPr lang="en-US" dirty="0" err="1"/>
              <a:t>permite</a:t>
            </a:r>
            <a:r>
              <a:rPr lang="en-US" dirty="0"/>
              <a:t> que </a:t>
            </a:r>
            <a:r>
              <a:rPr lang="en-US" dirty="0" err="1"/>
              <a:t>el</a:t>
            </a:r>
            <a:r>
              <a:rPr lang="en-US" dirty="0"/>
              <a:t> perfume </a:t>
            </a:r>
            <a:r>
              <a:rPr lang="en-US" dirty="0" err="1"/>
              <a:t>evolucione</a:t>
            </a:r>
            <a:r>
              <a:rPr lang="en-US" dirty="0"/>
              <a:t> con </a:t>
            </a:r>
            <a:r>
              <a:rPr lang="en-US" dirty="0" err="1"/>
              <a:t>el</a:t>
            </a:r>
            <a:r>
              <a:rPr lang="en-US" dirty="0"/>
              <a:t> </a:t>
            </a:r>
            <a:r>
              <a:rPr lang="en-US" dirty="0" err="1"/>
              <a:t>tiempo</a:t>
            </a:r>
            <a:r>
              <a:rPr lang="en-US" dirty="0"/>
              <a:t>, </a:t>
            </a:r>
            <a:r>
              <a:rPr lang="en-US" dirty="0" err="1"/>
              <a:t>ofreciendo</a:t>
            </a:r>
            <a:r>
              <a:rPr lang="en-US" dirty="0"/>
              <a:t> </a:t>
            </a:r>
            <a:r>
              <a:rPr lang="en-US" dirty="0" err="1"/>
              <a:t>una</a:t>
            </a:r>
            <a:r>
              <a:rPr lang="en-US" dirty="0"/>
              <a:t> </a:t>
            </a:r>
            <a:r>
              <a:rPr lang="en-US" dirty="0" err="1"/>
              <a:t>experiencia</a:t>
            </a:r>
            <a:r>
              <a:rPr lang="en-US" dirty="0"/>
              <a:t> </a:t>
            </a:r>
            <a:r>
              <a:rPr lang="en-US" dirty="0" err="1"/>
              <a:t>olfativa</a:t>
            </a:r>
            <a:r>
              <a:rPr lang="en-US" dirty="0"/>
              <a:t> </a:t>
            </a:r>
            <a:r>
              <a:rPr lang="en-US" dirty="0" err="1"/>
              <a:t>dinámica</a:t>
            </a:r>
            <a:r>
              <a:rPr lang="en-US" dirty="0"/>
              <a:t> y </a:t>
            </a:r>
            <a:r>
              <a:rPr lang="en-US" dirty="0" err="1"/>
              <a:t>compleja</a:t>
            </a:r>
            <a:r>
              <a:rPr lang="en-US" dirty="0"/>
              <a:t>.</a:t>
            </a:r>
          </a:p>
        </p:txBody>
      </p:sp>
      <p:pic>
        <p:nvPicPr>
          <p:cNvPr id="3" name="Picture 2">
            <a:extLst>
              <a:ext uri="{FF2B5EF4-FFF2-40B4-BE49-F238E27FC236}">
                <a16:creationId xmlns:a16="http://schemas.microsoft.com/office/drawing/2014/main" id="{DE620F7B-0835-5491-2C74-CFBEFEAAA831}"/>
              </a:ext>
            </a:extLst>
          </p:cNvPr>
          <p:cNvPicPr>
            <a:picLocks noChangeAspect="1"/>
          </p:cNvPicPr>
          <p:nvPr/>
        </p:nvPicPr>
        <p:blipFill>
          <a:blip r:embed="rId2"/>
          <a:srcRect r="4898" b="1"/>
          <a:stretch/>
        </p:blipFill>
        <p:spPr>
          <a:xfrm>
            <a:off x="6880610" y="1086301"/>
            <a:ext cx="4737650" cy="4707612"/>
          </a:xfrm>
          <a:prstGeom prst="rect">
            <a:avLst/>
          </a:prstGeom>
        </p:spPr>
      </p:pic>
    </p:spTree>
    <p:extLst>
      <p:ext uri="{BB962C8B-B14F-4D97-AF65-F5344CB8AC3E}">
        <p14:creationId xmlns:p14="http://schemas.microsoft.com/office/powerpoint/2010/main" val="2755237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4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D2E6A5E-D0F9-3648-57C5-C728F1210A78}"/>
              </a:ext>
            </a:extLst>
          </p:cNvPr>
          <p:cNvPicPr>
            <a:picLocks noChangeAspect="1"/>
          </p:cNvPicPr>
          <p:nvPr/>
        </p:nvPicPr>
        <p:blipFill>
          <a:blip r:embed="rId2"/>
          <a:stretch>
            <a:fillRect/>
          </a:stretch>
        </p:blipFill>
        <p:spPr>
          <a:xfrm>
            <a:off x="622549" y="961377"/>
            <a:ext cx="3122143" cy="1839833"/>
          </a:xfrm>
          <a:prstGeom prst="rect">
            <a:avLst/>
          </a:prstGeom>
        </p:spPr>
      </p:pic>
      <p:sp>
        <p:nvSpPr>
          <p:cNvPr id="52" name="Rectangle 51">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6C38244-AB49-8FD7-DC6F-7FCF19BF3660}"/>
              </a:ext>
            </a:extLst>
          </p:cNvPr>
          <p:cNvPicPr>
            <a:picLocks noChangeAspect="1"/>
          </p:cNvPicPr>
          <p:nvPr/>
        </p:nvPicPr>
        <p:blipFill>
          <a:blip r:embed="rId3"/>
          <a:stretch>
            <a:fillRect/>
          </a:stretch>
        </p:blipFill>
        <p:spPr>
          <a:xfrm>
            <a:off x="8313518" y="1295921"/>
            <a:ext cx="3252903" cy="1177775"/>
          </a:xfrm>
          <a:prstGeom prst="rect">
            <a:avLst/>
          </a:prstGeom>
        </p:spPr>
      </p:pic>
      <p:sp>
        <p:nvSpPr>
          <p:cNvPr id="53" name="Rectangle 52">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589788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D3A10CC-30F4-77F5-287B-B428D182285B}"/>
              </a:ext>
            </a:extLst>
          </p:cNvPr>
          <p:cNvPicPr>
            <a:picLocks noChangeAspect="1"/>
          </p:cNvPicPr>
          <p:nvPr/>
        </p:nvPicPr>
        <p:blipFill>
          <a:blip r:embed="rId4"/>
          <a:stretch>
            <a:fillRect/>
          </a:stretch>
        </p:blipFill>
        <p:spPr>
          <a:xfrm>
            <a:off x="4381676" y="1981646"/>
            <a:ext cx="3252903" cy="2908767"/>
          </a:xfrm>
          <a:prstGeom prst="rect">
            <a:avLst/>
          </a:prstGeom>
        </p:spPr>
      </p:pic>
      <p:sp>
        <p:nvSpPr>
          <p:cNvPr id="49" name="Rectangle 48">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2E6BC0F-B579-E18A-0B09-C02E935D19D1}"/>
              </a:ext>
            </a:extLst>
          </p:cNvPr>
          <p:cNvPicPr>
            <a:picLocks noChangeAspect="1"/>
          </p:cNvPicPr>
          <p:nvPr/>
        </p:nvPicPr>
        <p:blipFill>
          <a:blip r:embed="rId5"/>
          <a:stretch>
            <a:fillRect/>
          </a:stretch>
        </p:blipFill>
        <p:spPr>
          <a:xfrm>
            <a:off x="507614" y="3569564"/>
            <a:ext cx="3395795" cy="2822180"/>
          </a:xfrm>
          <a:prstGeom prst="rect">
            <a:avLst/>
          </a:prstGeom>
        </p:spPr>
      </p:pic>
      <p:pic>
        <p:nvPicPr>
          <p:cNvPr id="9" name="Picture 8">
            <a:extLst>
              <a:ext uri="{FF2B5EF4-FFF2-40B4-BE49-F238E27FC236}">
                <a16:creationId xmlns:a16="http://schemas.microsoft.com/office/drawing/2014/main" id="{1CCB4219-0935-515E-F15A-61533F2EA46E}"/>
              </a:ext>
            </a:extLst>
          </p:cNvPr>
          <p:cNvPicPr>
            <a:picLocks noChangeAspect="1"/>
          </p:cNvPicPr>
          <p:nvPr/>
        </p:nvPicPr>
        <p:blipFill>
          <a:blip r:embed="rId6"/>
          <a:stretch>
            <a:fillRect/>
          </a:stretch>
        </p:blipFill>
        <p:spPr>
          <a:xfrm>
            <a:off x="8313518" y="4423363"/>
            <a:ext cx="3086531" cy="1114581"/>
          </a:xfrm>
          <a:prstGeom prst="rect">
            <a:avLst/>
          </a:prstGeom>
        </p:spPr>
      </p:pic>
    </p:spTree>
    <p:extLst>
      <p:ext uri="{BB962C8B-B14F-4D97-AF65-F5344CB8AC3E}">
        <p14:creationId xmlns:p14="http://schemas.microsoft.com/office/powerpoint/2010/main" val="4178333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2E8CD4E-6381-4807-AA5B-CE0024A8B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8445F8-F032-43C9-8D0F-A5155F525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59"/>
            <a:ext cx="5538555" cy="28870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89CF46F-5894-A5C4-4AD7-57848F0DCF6F}"/>
              </a:ext>
            </a:extLst>
          </p:cNvPr>
          <p:cNvPicPr>
            <a:picLocks noChangeAspect="1"/>
          </p:cNvPicPr>
          <p:nvPr/>
        </p:nvPicPr>
        <p:blipFill>
          <a:blip r:embed="rId2"/>
          <a:stretch>
            <a:fillRect/>
          </a:stretch>
        </p:blipFill>
        <p:spPr>
          <a:xfrm>
            <a:off x="1025236" y="644229"/>
            <a:ext cx="4516581" cy="2560320"/>
          </a:xfrm>
          <a:prstGeom prst="rect">
            <a:avLst/>
          </a:prstGeom>
        </p:spPr>
      </p:pic>
      <p:sp>
        <p:nvSpPr>
          <p:cNvPr id="26" name="Rectangle 25">
            <a:extLst>
              <a:ext uri="{FF2B5EF4-FFF2-40B4-BE49-F238E27FC236}">
                <a16:creationId xmlns:a16="http://schemas.microsoft.com/office/drawing/2014/main" id="{36A325B5-56A3-425A-B9A3-0CEB7CA1B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2" y="480060"/>
            <a:ext cx="5538555" cy="28870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90814A5-DFD3-D3AF-0F59-AB5D4BC820CC}"/>
              </a:ext>
            </a:extLst>
          </p:cNvPr>
          <p:cNvPicPr>
            <a:picLocks noChangeAspect="1"/>
          </p:cNvPicPr>
          <p:nvPr/>
        </p:nvPicPr>
        <p:blipFill>
          <a:blip r:embed="rId3"/>
          <a:stretch>
            <a:fillRect/>
          </a:stretch>
        </p:blipFill>
        <p:spPr>
          <a:xfrm>
            <a:off x="7122717" y="1026052"/>
            <a:ext cx="3810195" cy="1772568"/>
          </a:xfrm>
          <a:prstGeom prst="rect">
            <a:avLst/>
          </a:prstGeom>
        </p:spPr>
      </p:pic>
      <p:sp>
        <p:nvSpPr>
          <p:cNvPr id="27" name="Rectangle 26">
            <a:extLst>
              <a:ext uri="{FF2B5EF4-FFF2-40B4-BE49-F238E27FC236}">
                <a16:creationId xmlns:a16="http://schemas.microsoft.com/office/drawing/2014/main" id="{B80DE958-9D45-4CAD-BF1F-FA2ED970B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3" y="3527956"/>
            <a:ext cx="5538554"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4534738-ADF3-085D-CA5C-A1CDCC2866CB}"/>
              </a:ext>
            </a:extLst>
          </p:cNvPr>
          <p:cNvPicPr>
            <a:picLocks noChangeAspect="1"/>
          </p:cNvPicPr>
          <p:nvPr/>
        </p:nvPicPr>
        <p:blipFill>
          <a:blip r:embed="rId4"/>
          <a:stretch>
            <a:fillRect/>
          </a:stretch>
        </p:blipFill>
        <p:spPr>
          <a:xfrm>
            <a:off x="1237672" y="4088194"/>
            <a:ext cx="3719659" cy="1682336"/>
          </a:xfrm>
          <a:prstGeom prst="rect">
            <a:avLst/>
          </a:prstGeom>
        </p:spPr>
      </p:pic>
      <p:sp>
        <p:nvSpPr>
          <p:cNvPr id="28" name="Rectangle 27">
            <a:extLst>
              <a:ext uri="{FF2B5EF4-FFF2-40B4-BE49-F238E27FC236}">
                <a16:creationId xmlns:a16="http://schemas.microsoft.com/office/drawing/2014/main" id="{BB93B4BF-AD35-4E52-8131-161C5FB9C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2" y="3527956"/>
            <a:ext cx="5538555"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3DB145D-CEAD-9DB9-C468-5A141A34333D}"/>
              </a:ext>
            </a:extLst>
          </p:cNvPr>
          <p:cNvPicPr>
            <a:picLocks noChangeAspect="1"/>
          </p:cNvPicPr>
          <p:nvPr/>
        </p:nvPicPr>
        <p:blipFill>
          <a:blip r:embed="rId5"/>
          <a:stretch>
            <a:fillRect/>
          </a:stretch>
        </p:blipFill>
        <p:spPr>
          <a:xfrm>
            <a:off x="6339669" y="3943108"/>
            <a:ext cx="5212080" cy="2019680"/>
          </a:xfrm>
          <a:prstGeom prst="rect">
            <a:avLst/>
          </a:prstGeom>
        </p:spPr>
      </p:pic>
    </p:spTree>
    <p:extLst>
      <p:ext uri="{BB962C8B-B14F-4D97-AF65-F5344CB8AC3E}">
        <p14:creationId xmlns:p14="http://schemas.microsoft.com/office/powerpoint/2010/main" val="128257085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1284CA7F-B696-4085-84C6-CD668817E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50278" cy="3400925"/>
          </a:xfrm>
          <a:custGeom>
            <a:avLst/>
            <a:gdLst>
              <a:gd name="connsiteX0" fmla="*/ 0 w 6050278"/>
              <a:gd name="connsiteY0" fmla="*/ 0 h 3400925"/>
              <a:gd name="connsiteX1" fmla="*/ 6050278 w 6050278"/>
              <a:gd name="connsiteY1" fmla="*/ 0 h 3400925"/>
              <a:gd name="connsiteX2" fmla="*/ 6050278 w 6050278"/>
              <a:gd name="connsiteY2" fmla="*/ 1827306 h 3400925"/>
              <a:gd name="connsiteX3" fmla="*/ 3892296 w 6050278"/>
              <a:gd name="connsiteY3" fmla="*/ 1827306 h 3400925"/>
              <a:gd name="connsiteX4" fmla="*/ 3892296 w 6050278"/>
              <a:gd name="connsiteY4" fmla="*/ 3400925 h 3400925"/>
              <a:gd name="connsiteX5" fmla="*/ 0 w 6050278"/>
              <a:gd name="connsiteY5" fmla="*/ 3400925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1827306"/>
                </a:lnTo>
                <a:lnTo>
                  <a:pt x="3892296" y="1827306"/>
                </a:lnTo>
                <a:lnTo>
                  <a:pt x="3892296" y="3400925"/>
                </a:lnTo>
                <a:lnTo>
                  <a:pt x="0" y="34009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84480525-20C1-EEF8-8E0E-6B35931E0303}"/>
              </a:ext>
            </a:extLst>
          </p:cNvPr>
          <p:cNvPicPr>
            <a:picLocks noChangeAspect="1"/>
          </p:cNvPicPr>
          <p:nvPr/>
        </p:nvPicPr>
        <p:blipFill>
          <a:blip r:embed="rId2"/>
          <a:stretch>
            <a:fillRect/>
          </a:stretch>
        </p:blipFill>
        <p:spPr>
          <a:xfrm>
            <a:off x="1203664" y="643467"/>
            <a:ext cx="1806679" cy="2435726"/>
          </a:xfrm>
          <a:prstGeom prst="rect">
            <a:avLst/>
          </a:prstGeom>
        </p:spPr>
      </p:pic>
      <p:sp>
        <p:nvSpPr>
          <p:cNvPr id="18" name="Freeform: Shape 17">
            <a:extLst>
              <a:ext uri="{FF2B5EF4-FFF2-40B4-BE49-F238E27FC236}">
                <a16:creationId xmlns:a16="http://schemas.microsoft.com/office/drawing/2014/main" id="{858A10F4-B847-4777-BC82-782F6FB36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1"/>
            <a:ext cx="6050278" cy="3400925"/>
          </a:xfrm>
          <a:custGeom>
            <a:avLst/>
            <a:gdLst>
              <a:gd name="connsiteX0" fmla="*/ 0 w 6050278"/>
              <a:gd name="connsiteY0" fmla="*/ 0 h 3400925"/>
              <a:gd name="connsiteX1" fmla="*/ 6050278 w 6050278"/>
              <a:gd name="connsiteY1" fmla="*/ 0 h 3400925"/>
              <a:gd name="connsiteX2" fmla="*/ 6050278 w 6050278"/>
              <a:gd name="connsiteY2" fmla="*/ 3400925 h 3400925"/>
              <a:gd name="connsiteX3" fmla="*/ 2157982 w 6050278"/>
              <a:gd name="connsiteY3" fmla="*/ 3400925 h 3400925"/>
              <a:gd name="connsiteX4" fmla="*/ 2157982 w 6050278"/>
              <a:gd name="connsiteY4" fmla="*/ 1827306 h 3400925"/>
              <a:gd name="connsiteX5" fmla="*/ 0 w 6050278"/>
              <a:gd name="connsiteY5" fmla="*/ 1827306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3400925"/>
                </a:lnTo>
                <a:lnTo>
                  <a:pt x="2157982" y="3400925"/>
                </a:lnTo>
                <a:lnTo>
                  <a:pt x="2157982" y="1827306"/>
                </a:lnTo>
                <a:lnTo>
                  <a:pt x="0" y="1827306"/>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8883B597-C9A1-46EF-AB6B-71DF0B1ED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89159"/>
            <a:ext cx="6050278" cy="3368841"/>
          </a:xfrm>
          <a:custGeom>
            <a:avLst/>
            <a:gdLst>
              <a:gd name="connsiteX0" fmla="*/ 0 w 6050278"/>
              <a:gd name="connsiteY0" fmla="*/ 0 h 3368841"/>
              <a:gd name="connsiteX1" fmla="*/ 3892296 w 6050278"/>
              <a:gd name="connsiteY1" fmla="*/ 0 h 3368841"/>
              <a:gd name="connsiteX2" fmla="*/ 3892296 w 6050278"/>
              <a:gd name="connsiteY2" fmla="*/ 1541535 h 3368841"/>
              <a:gd name="connsiteX3" fmla="*/ 6050278 w 6050278"/>
              <a:gd name="connsiteY3" fmla="*/ 1541535 h 3368841"/>
              <a:gd name="connsiteX4" fmla="*/ 6050278 w 6050278"/>
              <a:gd name="connsiteY4" fmla="*/ 3368841 h 3368841"/>
              <a:gd name="connsiteX5" fmla="*/ 0 w 6050278"/>
              <a:gd name="connsiteY5" fmla="*/ 3368841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0" y="0"/>
                </a:moveTo>
                <a:lnTo>
                  <a:pt x="3892296" y="0"/>
                </a:lnTo>
                <a:lnTo>
                  <a:pt x="3892296" y="1541535"/>
                </a:lnTo>
                <a:lnTo>
                  <a:pt x="6050278" y="1541535"/>
                </a:lnTo>
                <a:lnTo>
                  <a:pt x="6050278" y="3368841"/>
                </a:lnTo>
                <a:lnTo>
                  <a:pt x="0" y="3368841"/>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2AE2BB75-5D6C-359E-A71F-F22E77CDF460}"/>
              </a:ext>
            </a:extLst>
          </p:cNvPr>
          <p:cNvPicPr>
            <a:picLocks noChangeAspect="1"/>
          </p:cNvPicPr>
          <p:nvPr/>
        </p:nvPicPr>
        <p:blipFill>
          <a:blip r:embed="rId3"/>
          <a:stretch>
            <a:fillRect/>
          </a:stretch>
        </p:blipFill>
        <p:spPr>
          <a:xfrm>
            <a:off x="800094" y="3826725"/>
            <a:ext cx="2613818" cy="2399572"/>
          </a:xfrm>
          <a:prstGeom prst="rect">
            <a:avLst/>
          </a:prstGeom>
        </p:spPr>
      </p:pic>
      <p:sp>
        <p:nvSpPr>
          <p:cNvPr id="22" name="Freeform: Shape 21">
            <a:extLst>
              <a:ext uri="{FF2B5EF4-FFF2-40B4-BE49-F238E27FC236}">
                <a16:creationId xmlns:a16="http://schemas.microsoft.com/office/drawing/2014/main" id="{A0B38421-369F-445C-9543-5BC17BC09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3489159"/>
            <a:ext cx="6050278" cy="3368841"/>
          </a:xfrm>
          <a:custGeom>
            <a:avLst/>
            <a:gdLst>
              <a:gd name="connsiteX0" fmla="*/ 2157982 w 6050278"/>
              <a:gd name="connsiteY0" fmla="*/ 0 h 3368841"/>
              <a:gd name="connsiteX1" fmla="*/ 6050278 w 6050278"/>
              <a:gd name="connsiteY1" fmla="*/ 0 h 3368841"/>
              <a:gd name="connsiteX2" fmla="*/ 6050278 w 6050278"/>
              <a:gd name="connsiteY2" fmla="*/ 3368841 h 3368841"/>
              <a:gd name="connsiteX3" fmla="*/ 0 w 6050278"/>
              <a:gd name="connsiteY3" fmla="*/ 3368841 h 3368841"/>
              <a:gd name="connsiteX4" fmla="*/ 0 w 6050278"/>
              <a:gd name="connsiteY4" fmla="*/ 1541535 h 3368841"/>
              <a:gd name="connsiteX5" fmla="*/ 2157982 w 6050278"/>
              <a:gd name="connsiteY5" fmla="*/ 1541535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2157982" y="0"/>
                </a:moveTo>
                <a:lnTo>
                  <a:pt x="6050278" y="0"/>
                </a:lnTo>
                <a:lnTo>
                  <a:pt x="6050278" y="3368841"/>
                </a:lnTo>
                <a:lnTo>
                  <a:pt x="0" y="3368841"/>
                </a:lnTo>
                <a:lnTo>
                  <a:pt x="0" y="1541535"/>
                </a:lnTo>
                <a:lnTo>
                  <a:pt x="2157982" y="154153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FAA9CE81-CAF0-41E3-8E73-CAFA13A0B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3736" y="1918638"/>
            <a:ext cx="4224528" cy="3020725"/>
          </a:xfrm>
          <a:custGeom>
            <a:avLst/>
            <a:gdLst>
              <a:gd name="connsiteX0" fmla="*/ 0 w 4224528"/>
              <a:gd name="connsiteY0" fmla="*/ 0 h 3020725"/>
              <a:gd name="connsiteX1" fmla="*/ 4224528 w 4224528"/>
              <a:gd name="connsiteY1" fmla="*/ 0 h 3020725"/>
              <a:gd name="connsiteX2" fmla="*/ 4224528 w 4224528"/>
              <a:gd name="connsiteY2" fmla="*/ 3020725 h 3020725"/>
              <a:gd name="connsiteX3" fmla="*/ 0 w 4224528"/>
              <a:gd name="connsiteY3" fmla="*/ 3020725 h 3020725"/>
            </a:gdLst>
            <a:ahLst/>
            <a:cxnLst>
              <a:cxn ang="0">
                <a:pos x="connsiteX0" y="connsiteY0"/>
              </a:cxn>
              <a:cxn ang="0">
                <a:pos x="connsiteX1" y="connsiteY1"/>
              </a:cxn>
              <a:cxn ang="0">
                <a:pos x="connsiteX2" y="connsiteY2"/>
              </a:cxn>
              <a:cxn ang="0">
                <a:pos x="connsiteX3" y="connsiteY3"/>
              </a:cxn>
            </a:cxnLst>
            <a:rect l="l" t="t" r="r" b="b"/>
            <a:pathLst>
              <a:path w="4224528" h="3020725">
                <a:moveTo>
                  <a:pt x="0" y="0"/>
                </a:moveTo>
                <a:lnTo>
                  <a:pt x="4224528" y="0"/>
                </a:lnTo>
                <a:lnTo>
                  <a:pt x="4224528" y="3020725"/>
                </a:lnTo>
                <a:lnTo>
                  <a:pt x="0" y="30207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a:extLst>
              <a:ext uri="{FF2B5EF4-FFF2-40B4-BE49-F238E27FC236}">
                <a16:creationId xmlns:a16="http://schemas.microsoft.com/office/drawing/2014/main" id="{A76EFA59-FF86-06BD-4339-D5AC542E57FB}"/>
              </a:ext>
            </a:extLst>
          </p:cNvPr>
          <p:cNvPicPr>
            <a:picLocks noChangeAspect="1"/>
          </p:cNvPicPr>
          <p:nvPr/>
        </p:nvPicPr>
        <p:blipFill>
          <a:blip r:embed="rId4"/>
          <a:stretch>
            <a:fillRect/>
          </a:stretch>
        </p:blipFill>
        <p:spPr>
          <a:xfrm>
            <a:off x="4847948" y="2846235"/>
            <a:ext cx="2487912" cy="980490"/>
          </a:xfrm>
          <a:prstGeom prst="rect">
            <a:avLst/>
          </a:prstGeom>
        </p:spPr>
      </p:pic>
      <p:pic>
        <p:nvPicPr>
          <p:cNvPr id="4" name="Picture 3">
            <a:extLst>
              <a:ext uri="{FF2B5EF4-FFF2-40B4-BE49-F238E27FC236}">
                <a16:creationId xmlns:a16="http://schemas.microsoft.com/office/drawing/2014/main" id="{18E7FC55-A82D-AEA4-44A7-96944F23A3F4}"/>
              </a:ext>
            </a:extLst>
          </p:cNvPr>
          <p:cNvPicPr>
            <a:picLocks noChangeAspect="1"/>
          </p:cNvPicPr>
          <p:nvPr/>
        </p:nvPicPr>
        <p:blipFill>
          <a:blip r:embed="rId5"/>
          <a:stretch>
            <a:fillRect/>
          </a:stretch>
        </p:blipFill>
        <p:spPr>
          <a:xfrm>
            <a:off x="8439636" y="563241"/>
            <a:ext cx="3472217" cy="2449679"/>
          </a:xfrm>
          <a:prstGeom prst="rect">
            <a:avLst/>
          </a:prstGeom>
        </p:spPr>
      </p:pic>
      <p:pic>
        <p:nvPicPr>
          <p:cNvPr id="8" name="Picture 7">
            <a:extLst>
              <a:ext uri="{FF2B5EF4-FFF2-40B4-BE49-F238E27FC236}">
                <a16:creationId xmlns:a16="http://schemas.microsoft.com/office/drawing/2014/main" id="{DD242A32-0CC7-68C2-DF67-DC15481B685F}"/>
              </a:ext>
            </a:extLst>
          </p:cNvPr>
          <p:cNvPicPr>
            <a:picLocks noChangeAspect="1"/>
          </p:cNvPicPr>
          <p:nvPr/>
        </p:nvPicPr>
        <p:blipFill>
          <a:blip r:embed="rId6"/>
          <a:stretch>
            <a:fillRect/>
          </a:stretch>
        </p:blipFill>
        <p:spPr>
          <a:xfrm>
            <a:off x="8737268" y="3644603"/>
            <a:ext cx="2876951" cy="3057952"/>
          </a:xfrm>
          <a:prstGeom prst="rect">
            <a:avLst/>
          </a:prstGeom>
        </p:spPr>
      </p:pic>
    </p:spTree>
    <p:extLst>
      <p:ext uri="{BB962C8B-B14F-4D97-AF65-F5344CB8AC3E}">
        <p14:creationId xmlns:p14="http://schemas.microsoft.com/office/powerpoint/2010/main" val="1487913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741994"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52D17E41-F208-711B-7C40-D9BE4EF498C7}"/>
              </a:ext>
            </a:extLst>
          </p:cNvPr>
          <p:cNvSpPr txBox="1"/>
          <p:nvPr/>
        </p:nvSpPr>
        <p:spPr>
          <a:xfrm>
            <a:off x="942109" y="646546"/>
            <a:ext cx="4632961" cy="5456142"/>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2000" dirty="0"/>
              <a:t>Antes de </a:t>
            </a:r>
            <a:r>
              <a:rPr lang="en-US" sz="2000" dirty="0" err="1"/>
              <a:t>iniciar</a:t>
            </a:r>
            <a:r>
              <a:rPr lang="en-US" sz="2000" dirty="0"/>
              <a:t> </a:t>
            </a:r>
            <a:r>
              <a:rPr lang="en-US" sz="2000" dirty="0" err="1"/>
              <a:t>el</a:t>
            </a:r>
            <a:r>
              <a:rPr lang="en-US" sz="2000" dirty="0"/>
              <a:t> </a:t>
            </a:r>
            <a:r>
              <a:rPr lang="en-US" sz="2000" dirty="0" err="1"/>
              <a:t>análisis</a:t>
            </a:r>
            <a:r>
              <a:rPr lang="en-US" sz="2000" dirty="0"/>
              <a:t> </a:t>
            </a:r>
            <a:r>
              <a:rPr lang="en-US" sz="2000" dirty="0" err="1"/>
              <a:t>detallado</a:t>
            </a:r>
            <a:r>
              <a:rPr lang="en-US" sz="2000" dirty="0"/>
              <a:t> de </a:t>
            </a:r>
            <a:r>
              <a:rPr lang="en-US" sz="2000" dirty="0" err="1"/>
              <a:t>los</a:t>
            </a:r>
            <a:r>
              <a:rPr lang="en-US" sz="2000" dirty="0"/>
              <a:t> </a:t>
            </a:r>
            <a:r>
              <a:rPr lang="en-US" sz="2000" dirty="0" err="1"/>
              <a:t>datos</a:t>
            </a:r>
            <a:r>
              <a:rPr lang="en-US" sz="2000" dirty="0"/>
              <a:t>, </a:t>
            </a:r>
            <a:r>
              <a:rPr lang="en-US" sz="2000" dirty="0" err="1"/>
              <a:t>realicé</a:t>
            </a:r>
            <a:r>
              <a:rPr lang="en-US" sz="2000" dirty="0"/>
              <a:t> un </a:t>
            </a:r>
            <a:r>
              <a:rPr lang="en-US" sz="2000" dirty="0" err="1"/>
              <a:t>análisis</a:t>
            </a:r>
            <a:r>
              <a:rPr lang="en-US" sz="2000" dirty="0"/>
              <a:t> </a:t>
            </a:r>
            <a:r>
              <a:rPr lang="en-US" sz="2000" dirty="0" err="1"/>
              <a:t>preliminar</a:t>
            </a:r>
            <a:r>
              <a:rPr lang="en-US" sz="2000" dirty="0"/>
              <a:t> del </a:t>
            </a:r>
            <a:r>
              <a:rPr lang="en-US" sz="2000" dirty="0" err="1"/>
              <a:t>contenido</a:t>
            </a:r>
            <a:r>
              <a:rPr lang="en-US" sz="2000" dirty="0"/>
              <a:t> disponible sobre perfumes en </a:t>
            </a:r>
            <a:r>
              <a:rPr lang="en-US" sz="2000" dirty="0" err="1"/>
              <a:t>los</a:t>
            </a:r>
            <a:r>
              <a:rPr lang="en-US" sz="2000" dirty="0"/>
              <a:t> tres sitios web: Fragrantica.com, Parfumo.com y Aromo.ru. </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err="1"/>
              <a:t>Cada</a:t>
            </a:r>
            <a:r>
              <a:rPr lang="en-US" sz="2000" dirty="0"/>
              <a:t> uno de estos sitios </a:t>
            </a:r>
            <a:r>
              <a:rPr lang="en-US" sz="2000" dirty="0" err="1"/>
              <a:t>presentaba</a:t>
            </a:r>
            <a:r>
              <a:rPr lang="en-US" sz="2000" dirty="0"/>
              <a:t> sus </a:t>
            </a:r>
            <a:r>
              <a:rPr lang="en-US" sz="2000" dirty="0" err="1"/>
              <a:t>ventajas</a:t>
            </a:r>
            <a:r>
              <a:rPr lang="en-US" sz="2000" dirty="0"/>
              <a:t> y </a:t>
            </a:r>
            <a:r>
              <a:rPr lang="en-US" sz="2000" dirty="0" err="1"/>
              <a:t>desventajas</a:t>
            </a:r>
            <a:r>
              <a:rPr lang="en-US" sz="2000" dirty="0"/>
              <a:t> en </a:t>
            </a:r>
            <a:r>
              <a:rPr lang="en-US" sz="2000" dirty="0" err="1"/>
              <a:t>cuanto</a:t>
            </a:r>
            <a:r>
              <a:rPr lang="en-US" sz="2000" dirty="0"/>
              <a:t> a la estructura y </a:t>
            </a:r>
            <a:r>
              <a:rPr lang="en-US" sz="2000" dirty="0" err="1"/>
              <a:t>calidad</a:t>
            </a:r>
            <a:r>
              <a:rPr lang="en-US" sz="2000" dirty="0"/>
              <a:t> de la </a:t>
            </a:r>
            <a:r>
              <a:rPr lang="en-US" sz="2000" dirty="0" err="1"/>
              <a:t>información</a:t>
            </a:r>
            <a:r>
              <a:rPr lang="en-US" sz="2000" dirty="0"/>
              <a:t>. </a:t>
            </a:r>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r>
              <a:rPr lang="en-US" sz="2000" dirty="0"/>
              <a:t>Con base en </a:t>
            </a:r>
            <a:r>
              <a:rPr lang="en-US" sz="2000" dirty="0" err="1"/>
              <a:t>este</a:t>
            </a:r>
            <a:r>
              <a:rPr lang="en-US" sz="2000" dirty="0"/>
              <a:t> </a:t>
            </a:r>
            <a:r>
              <a:rPr lang="en-US" sz="2000" dirty="0" err="1"/>
              <a:t>análisis</a:t>
            </a:r>
            <a:r>
              <a:rPr lang="en-US" sz="2000" dirty="0"/>
              <a:t>, </a:t>
            </a:r>
            <a:r>
              <a:rPr lang="en-US" sz="2000" dirty="0" err="1"/>
              <a:t>decidí</a:t>
            </a:r>
            <a:r>
              <a:rPr lang="en-US" sz="2000" dirty="0"/>
              <a:t> </a:t>
            </a:r>
            <a:r>
              <a:rPr lang="en-US" sz="2000" dirty="0" err="1"/>
              <a:t>llevar</a:t>
            </a:r>
            <a:r>
              <a:rPr lang="en-US" sz="2000" dirty="0"/>
              <a:t> a </a:t>
            </a:r>
            <a:r>
              <a:rPr lang="en-US" sz="2000" dirty="0" err="1"/>
              <a:t>cabo</a:t>
            </a:r>
            <a:r>
              <a:rPr lang="en-US" sz="2000" dirty="0"/>
              <a:t> un web scraping de </a:t>
            </a:r>
            <a:r>
              <a:rPr lang="en-US" sz="2000" dirty="0" err="1"/>
              <a:t>los</a:t>
            </a:r>
            <a:r>
              <a:rPr lang="en-US" sz="2000" dirty="0"/>
              <a:t> tres sitios para </a:t>
            </a:r>
            <a:r>
              <a:rPr lang="en-US" sz="2000" dirty="0" err="1"/>
              <a:t>recolectar</a:t>
            </a:r>
            <a:r>
              <a:rPr lang="en-US" sz="2000" dirty="0"/>
              <a:t> </a:t>
            </a:r>
            <a:r>
              <a:rPr lang="en-US" sz="2000" dirty="0" err="1"/>
              <a:t>los</a:t>
            </a:r>
            <a:r>
              <a:rPr lang="en-US" sz="2000" dirty="0"/>
              <a:t> </a:t>
            </a:r>
            <a:r>
              <a:rPr lang="en-US" sz="2000" dirty="0" err="1"/>
              <a:t>datos</a:t>
            </a:r>
            <a:r>
              <a:rPr lang="en-US" sz="2000" dirty="0"/>
              <a:t> más relevantes y luego </a:t>
            </a:r>
            <a:r>
              <a:rPr lang="en-US" sz="2000" dirty="0" err="1"/>
              <a:t>proceder</a:t>
            </a:r>
            <a:r>
              <a:rPr lang="en-US" sz="2000" dirty="0"/>
              <a:t> a </a:t>
            </a:r>
            <a:r>
              <a:rPr lang="en-US" sz="2000" dirty="0" err="1"/>
              <a:t>analizar</a:t>
            </a:r>
            <a:r>
              <a:rPr lang="en-US" sz="2000" dirty="0"/>
              <a:t> la </a:t>
            </a:r>
            <a:r>
              <a:rPr lang="en-US" sz="2000" dirty="0" err="1"/>
              <a:t>calidad</a:t>
            </a:r>
            <a:r>
              <a:rPr lang="en-US" sz="2000" dirty="0"/>
              <a:t> de </a:t>
            </a:r>
            <a:r>
              <a:rPr lang="en-US" sz="2000" dirty="0" err="1"/>
              <a:t>los</a:t>
            </a:r>
            <a:r>
              <a:rPr lang="en-US" sz="2000" dirty="0"/>
              <a:t> </a:t>
            </a:r>
            <a:r>
              <a:rPr lang="en-US" sz="2000" dirty="0" err="1"/>
              <a:t>datos</a:t>
            </a:r>
            <a:r>
              <a:rPr lang="en-US" sz="2000" dirty="0"/>
              <a:t> </a:t>
            </a:r>
            <a:r>
              <a:rPr lang="en-US" sz="2000" dirty="0" err="1"/>
              <a:t>obtenidos</a:t>
            </a:r>
            <a:r>
              <a:rPr lang="en-US" sz="2000" dirty="0"/>
              <a:t>. De esta forma, </a:t>
            </a:r>
            <a:r>
              <a:rPr lang="en-US" sz="2000" dirty="0" err="1"/>
              <a:t>puedo</a:t>
            </a:r>
            <a:r>
              <a:rPr lang="en-US" sz="2000" dirty="0"/>
              <a:t> </a:t>
            </a:r>
            <a:r>
              <a:rPr lang="en-US" sz="2000" dirty="0" err="1"/>
              <a:t>seleccionar</a:t>
            </a:r>
            <a:r>
              <a:rPr lang="en-US" sz="2000" dirty="0"/>
              <a:t> </a:t>
            </a:r>
            <a:r>
              <a:rPr lang="en-US" sz="2000" dirty="0" err="1"/>
              <a:t>el</a:t>
            </a:r>
            <a:r>
              <a:rPr lang="en-US" sz="2000" dirty="0"/>
              <a:t> dataset más </a:t>
            </a:r>
            <a:r>
              <a:rPr lang="en-US" sz="2000" dirty="0" err="1"/>
              <a:t>adecuado</a:t>
            </a:r>
            <a:r>
              <a:rPr lang="en-US" sz="2000" dirty="0"/>
              <a:t> para </a:t>
            </a:r>
            <a:r>
              <a:rPr lang="en-US" sz="2000" dirty="0" err="1"/>
              <a:t>el</a:t>
            </a:r>
            <a:r>
              <a:rPr lang="en-US" sz="2000" dirty="0"/>
              <a:t> desarrollo de mi </a:t>
            </a:r>
            <a:r>
              <a:rPr lang="en-US" sz="2000" dirty="0" err="1"/>
              <a:t>proyecto</a:t>
            </a:r>
            <a:r>
              <a:rPr lang="en-US" sz="2000" dirty="0"/>
              <a:t>.</a:t>
            </a:r>
          </a:p>
        </p:txBody>
      </p:sp>
      <p:pic>
        <p:nvPicPr>
          <p:cNvPr id="5" name="Picture 4" descr="A group of perfume bottles&#10;&#10;Description automatically generated">
            <a:extLst>
              <a:ext uri="{FF2B5EF4-FFF2-40B4-BE49-F238E27FC236}">
                <a16:creationId xmlns:a16="http://schemas.microsoft.com/office/drawing/2014/main" id="{C3669ADE-8400-266E-756B-BB75FB5A3EE7}"/>
              </a:ext>
            </a:extLst>
          </p:cNvPr>
          <p:cNvPicPr>
            <a:picLocks noChangeAspect="1"/>
          </p:cNvPicPr>
          <p:nvPr/>
        </p:nvPicPr>
        <p:blipFill>
          <a:blip r:embed="rId2"/>
          <a:srcRect l="5859" r="11711" b="-2"/>
          <a:stretch/>
        </p:blipFill>
        <p:spPr>
          <a:xfrm>
            <a:off x="7158182" y="717012"/>
            <a:ext cx="4341264" cy="5446191"/>
          </a:xfrm>
          <a:prstGeom prst="rect">
            <a:avLst/>
          </a:prstGeom>
        </p:spPr>
      </p:pic>
    </p:spTree>
    <p:extLst>
      <p:ext uri="{BB962C8B-B14F-4D97-AF65-F5344CB8AC3E}">
        <p14:creationId xmlns:p14="http://schemas.microsoft.com/office/powerpoint/2010/main" val="41415013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554</TotalTime>
  <Words>3363</Words>
  <Application>Microsoft Office PowerPoint</Application>
  <PresentationFormat>Widescreen</PresentationFormat>
  <Paragraphs>193</Paragraphs>
  <Slides>26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Aptos</vt:lpstr>
      <vt:lpstr>Arial</vt:lpstr>
      <vt:lpstr>Calibri</vt:lpstr>
      <vt:lpstr>Calibri Light</vt:lpstr>
      <vt:lpstr>Office Theme</vt:lpstr>
      <vt:lpstr> Perfumes:  Análisis de Notas Olfativas y Valoraciones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Olga Gavrik Gavrik</dc:creator>
  <cp:lastModifiedBy>Olga Gavrik Gavrik</cp:lastModifiedBy>
  <cp:revision>15</cp:revision>
  <dcterms:created xsi:type="dcterms:W3CDTF">2024-09-19T10:55:36Z</dcterms:created>
  <dcterms:modified xsi:type="dcterms:W3CDTF">2024-09-24T06:36:55Z</dcterms:modified>
</cp:coreProperties>
</file>